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9" r:id="rId3"/>
    <p:sldId id="257" r:id="rId4"/>
    <p:sldId id="282" r:id="rId5"/>
    <p:sldId id="283" r:id="rId6"/>
    <p:sldId id="288" r:id="rId7"/>
    <p:sldId id="284" r:id="rId8"/>
    <p:sldId id="285" r:id="rId9"/>
    <p:sldId id="286" r:id="rId10"/>
    <p:sldId id="287" r:id="rId11"/>
    <p:sldId id="260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81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90" r:id="rId33"/>
  </p:sldIdLst>
  <p:sldSz cx="9144000" cy="6858000" type="screen4x3"/>
  <p:notesSz cx="6735763" cy="98567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3"/>
    <a:srgbClr val="F8E8E8"/>
    <a:srgbClr val="F5F9F5"/>
    <a:srgbClr val="FEF2EC"/>
    <a:srgbClr val="FCEBD4"/>
    <a:srgbClr val="FCF0AA"/>
    <a:srgbClr val="F3D9D9"/>
    <a:srgbClr val="CF6868"/>
  </p:clrMru>
</p:presentationPr>
</file>

<file path=ppt/tableStyles.xml><?xml version="1.0" encoding="utf-8"?>
<a:tblStyleLst xmlns:a="http://schemas.openxmlformats.org/drawingml/2006/main" def="{90651C3A-4460-11DB-9652-00E08161165F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126" autoAdjust="0"/>
    <p:restoredTop sz="97540" autoAdjust="0"/>
  </p:normalViewPr>
  <p:slideViewPr>
    <p:cSldViewPr>
      <p:cViewPr>
        <p:scale>
          <a:sx n="100" d="100"/>
          <a:sy n="100" d="100"/>
        </p:scale>
        <p:origin x="-834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0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852511-5EA6-4859-8CE0-6EA07CDFA9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0E4F5C-1D7A-4E06-8CBE-D310394910FB}">
      <dgm:prSet phldrT="[Текст]" custT="1"/>
      <dgm:spPr/>
      <dgm:t>
        <a:bodyPr/>
        <a:lstStyle/>
        <a:p>
          <a:r>
            <a:rPr lang="ru-RU" sz="3200" dirty="0" smtClean="0"/>
            <a:t>Парадигма</a:t>
          </a:r>
          <a:endParaRPr lang="ru-RU" sz="3300" dirty="0"/>
        </a:p>
      </dgm:t>
    </dgm:pt>
    <dgm:pt modelId="{F4A9DE40-7271-4F1F-A3AB-BC257BE2FE73}" type="parTrans" cxnId="{E77D1F15-5BA8-414A-BAD7-7111FB01CF75}">
      <dgm:prSet/>
      <dgm:spPr/>
      <dgm:t>
        <a:bodyPr/>
        <a:lstStyle/>
        <a:p>
          <a:endParaRPr lang="ru-RU"/>
        </a:p>
      </dgm:t>
    </dgm:pt>
    <dgm:pt modelId="{55DD5C91-505E-43C1-895B-7C95D78CDDC9}" type="sibTrans" cxnId="{E77D1F15-5BA8-414A-BAD7-7111FB01CF75}">
      <dgm:prSet/>
      <dgm:spPr/>
      <dgm:t>
        <a:bodyPr/>
        <a:lstStyle/>
        <a:p>
          <a:endParaRPr lang="ru-RU"/>
        </a:p>
      </dgm:t>
    </dgm:pt>
    <dgm:pt modelId="{A8F9445C-05E0-42EA-923A-099D8FD84056}">
      <dgm:prSet phldrT="[Текст]"/>
      <dgm:spPr/>
      <dgm:t>
        <a:bodyPr/>
        <a:lstStyle/>
        <a:p>
          <a:r>
            <a:rPr lang="ru-RU" dirty="0" smtClean="0"/>
            <a:t>совокупность теоретических и методологических предпосылок, определяющих научное исследование</a:t>
          </a:r>
          <a:endParaRPr lang="ru-RU" dirty="0"/>
        </a:p>
      </dgm:t>
    </dgm:pt>
    <dgm:pt modelId="{432641C4-47BD-4617-B060-254A84D57886}" type="parTrans" cxnId="{893E4377-60C6-4DDC-A310-A23C7CD81468}">
      <dgm:prSet/>
      <dgm:spPr/>
      <dgm:t>
        <a:bodyPr/>
        <a:lstStyle/>
        <a:p>
          <a:endParaRPr lang="ru-RU"/>
        </a:p>
      </dgm:t>
    </dgm:pt>
    <dgm:pt modelId="{6272026E-7F73-4182-A321-5C86FB708197}" type="sibTrans" cxnId="{893E4377-60C6-4DDC-A310-A23C7CD81468}">
      <dgm:prSet/>
      <dgm:spPr/>
      <dgm:t>
        <a:bodyPr/>
        <a:lstStyle/>
        <a:p>
          <a:endParaRPr lang="ru-RU"/>
        </a:p>
      </dgm:t>
    </dgm:pt>
    <dgm:pt modelId="{D9253A2E-574A-4DD0-954F-B76E5E96CCDD}">
      <dgm:prSet phldrT="[Текст]" custT="1"/>
      <dgm:spPr/>
      <dgm:t>
        <a:bodyPr/>
        <a:lstStyle/>
        <a:p>
          <a:r>
            <a:rPr lang="ru-RU" sz="3300" dirty="0" smtClean="0"/>
            <a:t> Методология</a:t>
          </a:r>
          <a:endParaRPr lang="ru-RU" sz="3300" dirty="0"/>
        </a:p>
      </dgm:t>
    </dgm:pt>
    <dgm:pt modelId="{2F1E8DB4-D8EB-4875-8CCC-8BD9BC1D0806}" type="parTrans" cxnId="{EF81E0F3-4AF0-4258-9AC3-F5D783F2B6D1}">
      <dgm:prSet/>
      <dgm:spPr/>
      <dgm:t>
        <a:bodyPr/>
        <a:lstStyle/>
        <a:p>
          <a:endParaRPr lang="ru-RU"/>
        </a:p>
      </dgm:t>
    </dgm:pt>
    <dgm:pt modelId="{DF6C0F43-7762-4F6A-B566-98B5145CC7C8}" type="sibTrans" cxnId="{EF81E0F3-4AF0-4258-9AC3-F5D783F2B6D1}">
      <dgm:prSet/>
      <dgm:spPr/>
      <dgm:t>
        <a:bodyPr/>
        <a:lstStyle/>
        <a:p>
          <a:endParaRPr lang="ru-RU"/>
        </a:p>
      </dgm:t>
    </dgm:pt>
    <dgm:pt modelId="{ED8953D6-9B3B-428A-860D-333B3AEEE007}">
      <dgm:prSet phldrT="[Текст]"/>
      <dgm:spPr/>
      <dgm:t>
        <a:bodyPr/>
        <a:lstStyle/>
        <a:p>
          <a:r>
            <a:rPr lang="ru-RU" dirty="0" smtClean="0"/>
            <a:t>система принципов и способов организации построения теоретической и практической деятельности, а также учение об этой системе</a:t>
          </a:r>
          <a:endParaRPr lang="ru-RU" dirty="0"/>
        </a:p>
      </dgm:t>
    </dgm:pt>
    <dgm:pt modelId="{D84B9908-FBB4-4DFE-9CD5-611D95FAB12E}" type="parTrans" cxnId="{D7A53ABB-6DBE-4003-865F-85C8438787FE}">
      <dgm:prSet/>
      <dgm:spPr/>
      <dgm:t>
        <a:bodyPr/>
        <a:lstStyle/>
        <a:p>
          <a:endParaRPr lang="ru-RU"/>
        </a:p>
      </dgm:t>
    </dgm:pt>
    <dgm:pt modelId="{295489CB-508B-4543-AB14-CB1ACE5677DB}" type="sibTrans" cxnId="{D7A53ABB-6DBE-4003-865F-85C8438787FE}">
      <dgm:prSet/>
      <dgm:spPr/>
      <dgm:t>
        <a:bodyPr/>
        <a:lstStyle/>
        <a:p>
          <a:endParaRPr lang="ru-RU"/>
        </a:p>
      </dgm:t>
    </dgm:pt>
    <dgm:pt modelId="{F7318899-9D1B-4105-8927-DC87D8F492E7}" type="pres">
      <dgm:prSet presAssocID="{31852511-5EA6-4859-8CE0-6EA07CDFA9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4C98A3-69AF-4E42-9D98-05E63D4F9B80}" type="pres">
      <dgm:prSet presAssocID="{F30E4F5C-1D7A-4E06-8CBE-D310394910F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40F38C-E352-4A55-AF89-4BE2E054AC1C}" type="pres">
      <dgm:prSet presAssocID="{F30E4F5C-1D7A-4E06-8CBE-D310394910F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C00007-F4DE-427E-A6BB-5227C2DDBA55}" type="pres">
      <dgm:prSet presAssocID="{D9253A2E-574A-4DD0-954F-B76E5E96CCD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073013-B49D-4C69-8823-F96E625B64BC}" type="pres">
      <dgm:prSet presAssocID="{D9253A2E-574A-4DD0-954F-B76E5E96CCD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3E4377-60C6-4DDC-A310-A23C7CD81468}" srcId="{F30E4F5C-1D7A-4E06-8CBE-D310394910FB}" destId="{A8F9445C-05E0-42EA-923A-099D8FD84056}" srcOrd="0" destOrd="0" parTransId="{432641C4-47BD-4617-B060-254A84D57886}" sibTransId="{6272026E-7F73-4182-A321-5C86FB708197}"/>
    <dgm:cxn modelId="{E77D1F15-5BA8-414A-BAD7-7111FB01CF75}" srcId="{31852511-5EA6-4859-8CE0-6EA07CDFA937}" destId="{F30E4F5C-1D7A-4E06-8CBE-D310394910FB}" srcOrd="0" destOrd="0" parTransId="{F4A9DE40-7271-4F1F-A3AB-BC257BE2FE73}" sibTransId="{55DD5C91-505E-43C1-895B-7C95D78CDDC9}"/>
    <dgm:cxn modelId="{38AAAF1A-293C-4847-BFF6-4B8289AB2E73}" type="presOf" srcId="{F30E4F5C-1D7A-4E06-8CBE-D310394910FB}" destId="{214C98A3-69AF-4E42-9D98-05E63D4F9B80}" srcOrd="0" destOrd="0" presId="urn:microsoft.com/office/officeart/2005/8/layout/vList2"/>
    <dgm:cxn modelId="{24DB5E4B-09DE-4080-B913-F8A985927E72}" type="presOf" srcId="{A8F9445C-05E0-42EA-923A-099D8FD84056}" destId="{4740F38C-E352-4A55-AF89-4BE2E054AC1C}" srcOrd="0" destOrd="0" presId="urn:microsoft.com/office/officeart/2005/8/layout/vList2"/>
    <dgm:cxn modelId="{D7A53ABB-6DBE-4003-865F-85C8438787FE}" srcId="{D9253A2E-574A-4DD0-954F-B76E5E96CCDD}" destId="{ED8953D6-9B3B-428A-860D-333B3AEEE007}" srcOrd="0" destOrd="0" parTransId="{D84B9908-FBB4-4DFE-9CD5-611D95FAB12E}" sibTransId="{295489CB-508B-4543-AB14-CB1ACE5677DB}"/>
    <dgm:cxn modelId="{EF81E0F3-4AF0-4258-9AC3-F5D783F2B6D1}" srcId="{31852511-5EA6-4859-8CE0-6EA07CDFA937}" destId="{D9253A2E-574A-4DD0-954F-B76E5E96CCDD}" srcOrd="1" destOrd="0" parTransId="{2F1E8DB4-D8EB-4875-8CCC-8BD9BC1D0806}" sibTransId="{DF6C0F43-7762-4F6A-B566-98B5145CC7C8}"/>
    <dgm:cxn modelId="{36904BF0-E627-4C51-B8C1-07DCAD0C0109}" type="presOf" srcId="{D9253A2E-574A-4DD0-954F-B76E5E96CCDD}" destId="{4BC00007-F4DE-427E-A6BB-5227C2DDBA55}" srcOrd="0" destOrd="0" presId="urn:microsoft.com/office/officeart/2005/8/layout/vList2"/>
    <dgm:cxn modelId="{DA3FE6EF-CC16-44E5-973B-0CD5ADB2C280}" type="presOf" srcId="{31852511-5EA6-4859-8CE0-6EA07CDFA937}" destId="{F7318899-9D1B-4105-8927-DC87D8F492E7}" srcOrd="0" destOrd="0" presId="urn:microsoft.com/office/officeart/2005/8/layout/vList2"/>
    <dgm:cxn modelId="{0815385D-75C9-4D71-B0D1-EEA547B164D8}" type="presOf" srcId="{ED8953D6-9B3B-428A-860D-333B3AEEE007}" destId="{96073013-B49D-4C69-8823-F96E625B64BC}" srcOrd="0" destOrd="0" presId="urn:microsoft.com/office/officeart/2005/8/layout/vList2"/>
    <dgm:cxn modelId="{223EA620-825C-4442-82A6-59E9AEB0473F}" type="presParOf" srcId="{F7318899-9D1B-4105-8927-DC87D8F492E7}" destId="{214C98A3-69AF-4E42-9D98-05E63D4F9B80}" srcOrd="0" destOrd="0" presId="urn:microsoft.com/office/officeart/2005/8/layout/vList2"/>
    <dgm:cxn modelId="{D03BEB23-7580-465A-AC3D-4D8654E7A8F3}" type="presParOf" srcId="{F7318899-9D1B-4105-8927-DC87D8F492E7}" destId="{4740F38C-E352-4A55-AF89-4BE2E054AC1C}" srcOrd="1" destOrd="0" presId="urn:microsoft.com/office/officeart/2005/8/layout/vList2"/>
    <dgm:cxn modelId="{E8C5EC89-1D44-487F-A2B4-E7F91416B1AA}" type="presParOf" srcId="{F7318899-9D1B-4105-8927-DC87D8F492E7}" destId="{4BC00007-F4DE-427E-A6BB-5227C2DDBA55}" srcOrd="2" destOrd="0" presId="urn:microsoft.com/office/officeart/2005/8/layout/vList2"/>
    <dgm:cxn modelId="{C64B6397-2D5B-4703-B5F9-68DAB1286829}" type="presParOf" srcId="{F7318899-9D1B-4105-8927-DC87D8F492E7}" destId="{96073013-B49D-4C69-8823-F96E625B64BC}" srcOrd="3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F2214D-5AEE-4AEB-8D53-90CC326FF6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BB7073-0C66-4052-A612-C066E57B2E97}">
      <dgm:prSet phldrT="[Текст]" custT="1"/>
      <dgm:spPr/>
      <dgm:t>
        <a:bodyPr/>
        <a:lstStyle/>
        <a:p>
          <a:r>
            <a:rPr lang="ru-RU" sz="2400" b="1" dirty="0" smtClean="0"/>
            <a:t>Классическая методология</a:t>
          </a:r>
          <a:endParaRPr lang="ru-RU" sz="2400" b="1" dirty="0"/>
        </a:p>
      </dgm:t>
    </dgm:pt>
    <dgm:pt modelId="{3A845A82-F7D1-4732-AC83-80EEA00E6EFE}" type="parTrans" cxnId="{4B4280E6-FDE0-4951-BD7C-A07642EE5767}">
      <dgm:prSet/>
      <dgm:spPr/>
      <dgm:t>
        <a:bodyPr/>
        <a:lstStyle/>
        <a:p>
          <a:endParaRPr lang="ru-RU"/>
        </a:p>
      </dgm:t>
    </dgm:pt>
    <dgm:pt modelId="{A8343B46-E6C8-4640-8B98-528506B842F9}" type="sibTrans" cxnId="{4B4280E6-FDE0-4951-BD7C-A07642EE5767}">
      <dgm:prSet/>
      <dgm:spPr/>
      <dgm:t>
        <a:bodyPr/>
        <a:lstStyle/>
        <a:p>
          <a:endParaRPr lang="ru-RU"/>
        </a:p>
      </dgm:t>
    </dgm:pt>
    <dgm:pt modelId="{6B7D4464-4932-45CF-BFFA-CE8D11FFA61F}">
      <dgm:prSet phldrT="[Текст]" custT="1"/>
      <dgm:spPr/>
      <dgm:t>
        <a:bodyPr/>
        <a:lstStyle/>
        <a:p>
          <a:r>
            <a:rPr lang="ru-RU" sz="2000" dirty="0" smtClean="0"/>
            <a:t>системный, </a:t>
          </a:r>
          <a:r>
            <a:rPr lang="ru-RU" sz="2000" dirty="0" err="1" smtClean="0"/>
            <a:t>личностно-деятельностный</a:t>
          </a:r>
          <a:r>
            <a:rPr lang="ru-RU" sz="2000" smtClean="0"/>
            <a:t>, компетентностный.</a:t>
          </a:r>
          <a:endParaRPr lang="ru-RU" sz="2000" dirty="0"/>
        </a:p>
      </dgm:t>
    </dgm:pt>
    <dgm:pt modelId="{5C5BEBF8-F43C-4172-8D95-67CED37B839B}" type="parTrans" cxnId="{33D52248-8E3E-4A02-98BD-19212442EDBB}">
      <dgm:prSet/>
      <dgm:spPr/>
      <dgm:t>
        <a:bodyPr/>
        <a:lstStyle/>
        <a:p>
          <a:endParaRPr lang="ru-RU"/>
        </a:p>
      </dgm:t>
    </dgm:pt>
    <dgm:pt modelId="{A958E517-B84A-4297-9973-57CD7498F697}" type="sibTrans" cxnId="{33D52248-8E3E-4A02-98BD-19212442EDBB}">
      <dgm:prSet/>
      <dgm:spPr/>
      <dgm:t>
        <a:bodyPr/>
        <a:lstStyle/>
        <a:p>
          <a:endParaRPr lang="ru-RU"/>
        </a:p>
      </dgm:t>
    </dgm:pt>
    <dgm:pt modelId="{1D6A4140-5855-4EFD-A1F7-6941C3A8197A}">
      <dgm:prSet phldrT="[Текст]" custT="1"/>
      <dgm:spPr/>
      <dgm:t>
        <a:bodyPr/>
        <a:lstStyle/>
        <a:p>
          <a:r>
            <a:rPr lang="ru-RU" sz="2400" b="1" dirty="0" smtClean="0"/>
            <a:t>Неклассическая методология</a:t>
          </a:r>
          <a:endParaRPr lang="ru-RU" sz="2400" b="1" dirty="0"/>
        </a:p>
      </dgm:t>
    </dgm:pt>
    <dgm:pt modelId="{D5F602B9-EF88-4C6A-885F-841A0C0DD7DB}" type="parTrans" cxnId="{F0266BD7-73D7-4F5C-A6E4-1AE676E3F910}">
      <dgm:prSet/>
      <dgm:spPr/>
      <dgm:t>
        <a:bodyPr/>
        <a:lstStyle/>
        <a:p>
          <a:endParaRPr lang="ru-RU"/>
        </a:p>
      </dgm:t>
    </dgm:pt>
    <dgm:pt modelId="{5617E02B-52F5-4881-90E0-FAEA13621D7B}" type="sibTrans" cxnId="{F0266BD7-73D7-4F5C-A6E4-1AE676E3F910}">
      <dgm:prSet/>
      <dgm:spPr/>
      <dgm:t>
        <a:bodyPr/>
        <a:lstStyle/>
        <a:p>
          <a:endParaRPr lang="ru-RU"/>
        </a:p>
      </dgm:t>
    </dgm:pt>
    <dgm:pt modelId="{EADF7C7D-6B59-4D13-9AAD-27ACD74ED378}">
      <dgm:prSet phldrT="[Текст]" custT="1"/>
      <dgm:spPr/>
      <dgm:t>
        <a:bodyPr/>
        <a:lstStyle/>
        <a:p>
          <a:r>
            <a:rPr lang="ru-RU" sz="2000" dirty="0" smtClean="0"/>
            <a:t>антропологический, </a:t>
          </a:r>
          <a:r>
            <a:rPr lang="ru-RU" sz="2000" dirty="0" err="1" smtClean="0"/>
            <a:t>акмеологический</a:t>
          </a:r>
          <a:r>
            <a:rPr lang="ru-RU" sz="2000" smtClean="0"/>
            <a:t>, субъектный.                             </a:t>
          </a:r>
          <a:r>
            <a:rPr lang="ru-RU" sz="2000" smtClean="0">
              <a:solidFill>
                <a:schemeClr val="bg2">
                  <a:lumMod val="50000"/>
                </a:schemeClr>
              </a:solidFill>
            </a:rPr>
            <a:t>Этот подход рассматривает человека </a:t>
          </a:r>
          <a:r>
            <a:rPr lang="ru-RU" sz="2000" b="1" i="1" smtClean="0">
              <a:solidFill>
                <a:schemeClr val="bg2">
                  <a:lumMod val="50000"/>
                </a:schemeClr>
              </a:solidFill>
            </a:rPr>
            <a:t>возможного, рефлексирующего, развивающегося</a:t>
          </a:r>
        </a:p>
      </dgm:t>
    </dgm:pt>
    <dgm:pt modelId="{E67E5EED-2476-4710-96DD-B31402172EB7}" type="parTrans" cxnId="{72479B5C-715E-4E60-9109-8C4DD66EF2E7}">
      <dgm:prSet/>
      <dgm:spPr/>
      <dgm:t>
        <a:bodyPr/>
        <a:lstStyle/>
        <a:p>
          <a:endParaRPr lang="ru-RU"/>
        </a:p>
      </dgm:t>
    </dgm:pt>
    <dgm:pt modelId="{4F8A46D6-7346-4130-8844-4242C7B45E38}" type="sibTrans" cxnId="{72479B5C-715E-4E60-9109-8C4DD66EF2E7}">
      <dgm:prSet/>
      <dgm:spPr/>
      <dgm:t>
        <a:bodyPr/>
        <a:lstStyle/>
        <a:p>
          <a:endParaRPr lang="ru-RU"/>
        </a:p>
      </dgm:t>
    </dgm:pt>
    <dgm:pt modelId="{69B046C3-A5C1-4E89-A729-26BF3858B220}">
      <dgm:prSet phldrT="[Текст]" custT="1"/>
      <dgm:spPr/>
      <dgm:t>
        <a:bodyPr/>
        <a:lstStyle/>
        <a:p>
          <a:r>
            <a:rPr lang="ru-RU" sz="2400" b="1" dirty="0" err="1" smtClean="0"/>
            <a:t>Постнеклассическая</a:t>
          </a:r>
          <a:r>
            <a:rPr lang="ru-RU" sz="2400" b="1" dirty="0" smtClean="0"/>
            <a:t> методология</a:t>
          </a:r>
          <a:endParaRPr lang="ru-RU" sz="2400" b="1" dirty="0"/>
        </a:p>
      </dgm:t>
    </dgm:pt>
    <dgm:pt modelId="{679B994F-1DF3-4772-84F3-C6B47B3FFFCE}" type="parTrans" cxnId="{F785BE93-9789-4951-936E-56E5934619AF}">
      <dgm:prSet/>
      <dgm:spPr/>
      <dgm:t>
        <a:bodyPr/>
        <a:lstStyle/>
        <a:p>
          <a:endParaRPr lang="ru-RU"/>
        </a:p>
      </dgm:t>
    </dgm:pt>
    <dgm:pt modelId="{2904DFE2-648F-4668-9EE1-8D5B54ED86CB}" type="sibTrans" cxnId="{F785BE93-9789-4951-936E-56E5934619AF}">
      <dgm:prSet/>
      <dgm:spPr/>
      <dgm:t>
        <a:bodyPr/>
        <a:lstStyle/>
        <a:p>
          <a:endParaRPr lang="ru-RU"/>
        </a:p>
      </dgm:t>
    </dgm:pt>
    <dgm:pt modelId="{985B1B62-12D1-4F24-870E-6869DA39D185}">
      <dgm:prSet phldrT="[Текст]" custT="1"/>
      <dgm:spPr/>
      <dgm:t>
        <a:bodyPr/>
        <a:lstStyle/>
        <a:p>
          <a:r>
            <a:rPr lang="ru-RU" sz="2000" dirty="0" smtClean="0"/>
            <a:t>синергетическая, повышающая эффективность образования за счет идеи открытости, сетевой организации, выноса образовательного пространства в профессиональную реальность;</a:t>
          </a:r>
          <a:endParaRPr lang="ru-RU" sz="2000" dirty="0"/>
        </a:p>
      </dgm:t>
    </dgm:pt>
    <dgm:pt modelId="{C74E07B9-C144-46B6-9D61-EEAE2E385B10}" type="parTrans" cxnId="{0FD7447B-49E1-46BF-9A1C-248C79672CDA}">
      <dgm:prSet/>
      <dgm:spPr/>
      <dgm:t>
        <a:bodyPr/>
        <a:lstStyle/>
        <a:p>
          <a:endParaRPr lang="ru-RU"/>
        </a:p>
      </dgm:t>
    </dgm:pt>
    <dgm:pt modelId="{96F1110A-CE71-45C6-8F78-2F3B2C8FEF25}" type="sibTrans" cxnId="{0FD7447B-49E1-46BF-9A1C-248C79672CDA}">
      <dgm:prSet/>
      <dgm:spPr/>
      <dgm:t>
        <a:bodyPr/>
        <a:lstStyle/>
        <a:p>
          <a:endParaRPr lang="ru-RU"/>
        </a:p>
      </dgm:t>
    </dgm:pt>
    <dgm:pt modelId="{F11D6AD5-8D22-447B-973A-19173DFDB142}">
      <dgm:prSet phldrT="[Текст]" custT="1"/>
      <dgm:spPr/>
      <dgm:t>
        <a:bodyPr/>
        <a:lstStyle/>
        <a:p>
          <a:r>
            <a:rPr lang="ru-RU" sz="2000" dirty="0" smtClean="0"/>
            <a:t> образование для устойчивого развития рассматривает человека ответственного в установлении безопасных отношений с различными подсистемами.</a:t>
          </a:r>
          <a:endParaRPr lang="ru-RU" sz="2000" dirty="0"/>
        </a:p>
      </dgm:t>
    </dgm:pt>
    <dgm:pt modelId="{50F948A4-88A1-42BD-9C1A-EDEFA7C11365}" type="parTrans" cxnId="{EAA1BCA5-F8DB-4332-B7C4-39DB2E852C1C}">
      <dgm:prSet/>
      <dgm:spPr/>
      <dgm:t>
        <a:bodyPr/>
        <a:lstStyle/>
        <a:p>
          <a:endParaRPr lang="ru-RU"/>
        </a:p>
      </dgm:t>
    </dgm:pt>
    <dgm:pt modelId="{77D170B2-85F4-4F87-BB17-1634100D6B32}" type="sibTrans" cxnId="{EAA1BCA5-F8DB-4332-B7C4-39DB2E852C1C}">
      <dgm:prSet/>
      <dgm:spPr/>
      <dgm:t>
        <a:bodyPr/>
        <a:lstStyle/>
        <a:p>
          <a:endParaRPr lang="ru-RU"/>
        </a:p>
      </dgm:t>
    </dgm:pt>
    <dgm:pt modelId="{C5C0E855-A7E5-4462-9BC4-C34A2FB6449D}">
      <dgm:prSet phldrT="[Текст]" custT="1"/>
      <dgm:spPr/>
      <dgm:t>
        <a:bodyPr/>
        <a:lstStyle/>
        <a:p>
          <a:r>
            <a:rPr lang="ru-RU" sz="2000" b="0" dirty="0" smtClean="0">
              <a:solidFill>
                <a:schemeClr val="bg2">
                  <a:lumMod val="50000"/>
                </a:schemeClr>
              </a:solidFill>
            </a:rPr>
            <a:t>Эта линия рассматривает </a:t>
          </a:r>
          <a:r>
            <a:rPr lang="ru-RU" sz="2000" b="1" i="1" dirty="0" smtClean="0">
              <a:solidFill>
                <a:schemeClr val="bg2">
                  <a:lumMod val="50000"/>
                </a:schemeClr>
              </a:solidFill>
            </a:rPr>
            <a:t>человека </a:t>
          </a:r>
          <a:r>
            <a:rPr lang="ru-RU" sz="2000" b="1" i="1" dirty="0" err="1" smtClean="0">
              <a:solidFill>
                <a:schemeClr val="bg2">
                  <a:lumMod val="50000"/>
                </a:schemeClr>
              </a:solidFill>
            </a:rPr>
            <a:t>деятельностного</a:t>
          </a:r>
          <a:endParaRPr lang="ru-RU" sz="2000" b="1" dirty="0"/>
        </a:p>
      </dgm:t>
    </dgm:pt>
    <dgm:pt modelId="{666A6890-BCE6-42F8-9263-E4138CAFB4C4}" type="sibTrans" cxnId="{B7AAD658-8E57-456D-BCB9-3018E7DC7143}">
      <dgm:prSet/>
      <dgm:spPr/>
      <dgm:t>
        <a:bodyPr/>
        <a:lstStyle/>
        <a:p>
          <a:endParaRPr lang="ru-RU"/>
        </a:p>
      </dgm:t>
    </dgm:pt>
    <dgm:pt modelId="{F7597935-6581-4EC4-9385-36638DC1CEF3}" type="parTrans" cxnId="{B7AAD658-8E57-456D-BCB9-3018E7DC7143}">
      <dgm:prSet/>
      <dgm:spPr/>
      <dgm:t>
        <a:bodyPr/>
        <a:lstStyle/>
        <a:p>
          <a:endParaRPr lang="ru-RU"/>
        </a:p>
      </dgm:t>
    </dgm:pt>
    <dgm:pt modelId="{B46FFE6D-ADE1-4E91-A549-718024993708}" type="pres">
      <dgm:prSet presAssocID="{11F2214D-5AEE-4AEB-8D53-90CC326FF6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96F31A-7090-4542-A257-B399BE41BE7A}" type="pres">
      <dgm:prSet presAssocID="{62BB7073-0C66-4052-A612-C066E57B2E9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A19663-FAC2-4E7B-B78A-A806391C66FC}" type="pres">
      <dgm:prSet presAssocID="{62BB7073-0C66-4052-A612-C066E57B2E97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FFF6B-DEEB-4C99-BB85-98FA95898557}" type="pres">
      <dgm:prSet presAssocID="{1D6A4140-5855-4EFD-A1F7-6941C3A8197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00CC5-5F28-45E2-A6DD-5F87D677A177}" type="pres">
      <dgm:prSet presAssocID="{1D6A4140-5855-4EFD-A1F7-6941C3A8197A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DDFE08-2173-45C1-B93F-0DCFABEC09BC}" type="pres">
      <dgm:prSet presAssocID="{69B046C3-A5C1-4E89-A729-26BF3858B22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4CD14F-7A8B-4BAE-90AD-751CB68022F8}" type="pres">
      <dgm:prSet presAssocID="{69B046C3-A5C1-4E89-A729-26BF3858B220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5C848A-A48E-461F-B45A-908CA23DA449}" type="presOf" srcId="{985B1B62-12D1-4F24-870E-6869DA39D185}" destId="{8D4CD14F-7A8B-4BAE-90AD-751CB68022F8}" srcOrd="0" destOrd="0" presId="urn:microsoft.com/office/officeart/2005/8/layout/vList2"/>
    <dgm:cxn modelId="{B7AAD658-8E57-456D-BCB9-3018E7DC7143}" srcId="{62BB7073-0C66-4052-A612-C066E57B2E97}" destId="{C5C0E855-A7E5-4462-9BC4-C34A2FB6449D}" srcOrd="1" destOrd="0" parTransId="{F7597935-6581-4EC4-9385-36638DC1CEF3}" sibTransId="{666A6890-BCE6-42F8-9263-E4138CAFB4C4}"/>
    <dgm:cxn modelId="{64E4FCB0-5565-4249-9DC1-BD4F2D67EBF4}" type="presOf" srcId="{EADF7C7D-6B59-4D13-9AAD-27ACD74ED378}" destId="{5B600CC5-5F28-45E2-A6DD-5F87D677A177}" srcOrd="0" destOrd="0" presId="urn:microsoft.com/office/officeart/2005/8/layout/vList2"/>
    <dgm:cxn modelId="{41FB2752-D01B-49CD-A5FA-18E2FB9881FE}" type="presOf" srcId="{F11D6AD5-8D22-447B-973A-19173DFDB142}" destId="{8D4CD14F-7A8B-4BAE-90AD-751CB68022F8}" srcOrd="0" destOrd="1" presId="urn:microsoft.com/office/officeart/2005/8/layout/vList2"/>
    <dgm:cxn modelId="{F785BE93-9789-4951-936E-56E5934619AF}" srcId="{11F2214D-5AEE-4AEB-8D53-90CC326FF616}" destId="{69B046C3-A5C1-4E89-A729-26BF3858B220}" srcOrd="2" destOrd="0" parTransId="{679B994F-1DF3-4772-84F3-C6B47B3FFFCE}" sibTransId="{2904DFE2-648F-4668-9EE1-8D5B54ED86CB}"/>
    <dgm:cxn modelId="{BBD911AF-EB41-4693-AE91-B7D3AE7F8826}" type="presOf" srcId="{11F2214D-5AEE-4AEB-8D53-90CC326FF616}" destId="{B46FFE6D-ADE1-4E91-A549-718024993708}" srcOrd="0" destOrd="0" presId="urn:microsoft.com/office/officeart/2005/8/layout/vList2"/>
    <dgm:cxn modelId="{EAA1BCA5-F8DB-4332-B7C4-39DB2E852C1C}" srcId="{69B046C3-A5C1-4E89-A729-26BF3858B220}" destId="{F11D6AD5-8D22-447B-973A-19173DFDB142}" srcOrd="1" destOrd="0" parTransId="{50F948A4-88A1-42BD-9C1A-EDEFA7C11365}" sibTransId="{77D170B2-85F4-4F87-BB17-1634100D6B32}"/>
    <dgm:cxn modelId="{852028AD-BCF5-48BB-8E8E-A388E048CC9C}" type="presOf" srcId="{69B046C3-A5C1-4E89-A729-26BF3858B220}" destId="{DEDDFE08-2173-45C1-B93F-0DCFABEC09BC}" srcOrd="0" destOrd="0" presId="urn:microsoft.com/office/officeart/2005/8/layout/vList2"/>
    <dgm:cxn modelId="{08C1A97E-4147-444F-96B5-31E97E9770F8}" type="presOf" srcId="{6B7D4464-4932-45CF-BFFA-CE8D11FFA61F}" destId="{9AA19663-FAC2-4E7B-B78A-A806391C66FC}" srcOrd="0" destOrd="0" presId="urn:microsoft.com/office/officeart/2005/8/layout/vList2"/>
    <dgm:cxn modelId="{4B4280E6-FDE0-4951-BD7C-A07642EE5767}" srcId="{11F2214D-5AEE-4AEB-8D53-90CC326FF616}" destId="{62BB7073-0C66-4052-A612-C066E57B2E97}" srcOrd="0" destOrd="0" parTransId="{3A845A82-F7D1-4732-AC83-80EEA00E6EFE}" sibTransId="{A8343B46-E6C8-4640-8B98-528506B842F9}"/>
    <dgm:cxn modelId="{33D52248-8E3E-4A02-98BD-19212442EDBB}" srcId="{62BB7073-0C66-4052-A612-C066E57B2E97}" destId="{6B7D4464-4932-45CF-BFFA-CE8D11FFA61F}" srcOrd="0" destOrd="0" parTransId="{5C5BEBF8-F43C-4172-8D95-67CED37B839B}" sibTransId="{A958E517-B84A-4297-9973-57CD7498F697}"/>
    <dgm:cxn modelId="{3BD977E8-C13C-449E-AC5F-3603816A1508}" type="presOf" srcId="{1D6A4140-5855-4EFD-A1F7-6941C3A8197A}" destId="{2FFFFF6B-DEEB-4C99-BB85-98FA95898557}" srcOrd="0" destOrd="0" presId="urn:microsoft.com/office/officeart/2005/8/layout/vList2"/>
    <dgm:cxn modelId="{72479B5C-715E-4E60-9109-8C4DD66EF2E7}" srcId="{1D6A4140-5855-4EFD-A1F7-6941C3A8197A}" destId="{EADF7C7D-6B59-4D13-9AAD-27ACD74ED378}" srcOrd="0" destOrd="0" parTransId="{E67E5EED-2476-4710-96DD-B31402172EB7}" sibTransId="{4F8A46D6-7346-4130-8844-4242C7B45E38}"/>
    <dgm:cxn modelId="{44B462B3-9141-4AEF-B019-32771203DB41}" type="presOf" srcId="{C5C0E855-A7E5-4462-9BC4-C34A2FB6449D}" destId="{9AA19663-FAC2-4E7B-B78A-A806391C66FC}" srcOrd="0" destOrd="1" presId="urn:microsoft.com/office/officeart/2005/8/layout/vList2"/>
    <dgm:cxn modelId="{7C5B8E49-E0D2-462D-A7A6-E1E1E848290D}" type="presOf" srcId="{62BB7073-0C66-4052-A612-C066E57B2E97}" destId="{6796F31A-7090-4542-A257-B399BE41BE7A}" srcOrd="0" destOrd="0" presId="urn:microsoft.com/office/officeart/2005/8/layout/vList2"/>
    <dgm:cxn modelId="{F0266BD7-73D7-4F5C-A6E4-1AE676E3F910}" srcId="{11F2214D-5AEE-4AEB-8D53-90CC326FF616}" destId="{1D6A4140-5855-4EFD-A1F7-6941C3A8197A}" srcOrd="1" destOrd="0" parTransId="{D5F602B9-EF88-4C6A-885F-841A0C0DD7DB}" sibTransId="{5617E02B-52F5-4881-90E0-FAEA13621D7B}"/>
    <dgm:cxn modelId="{0FD7447B-49E1-46BF-9A1C-248C79672CDA}" srcId="{69B046C3-A5C1-4E89-A729-26BF3858B220}" destId="{985B1B62-12D1-4F24-870E-6869DA39D185}" srcOrd="0" destOrd="0" parTransId="{C74E07B9-C144-46B6-9D61-EEAE2E385B10}" sibTransId="{96F1110A-CE71-45C6-8F78-2F3B2C8FEF25}"/>
    <dgm:cxn modelId="{924920A7-A411-4A0D-92EF-A26AF3A80E4C}" type="presParOf" srcId="{B46FFE6D-ADE1-4E91-A549-718024993708}" destId="{6796F31A-7090-4542-A257-B399BE41BE7A}" srcOrd="0" destOrd="0" presId="urn:microsoft.com/office/officeart/2005/8/layout/vList2"/>
    <dgm:cxn modelId="{69C55F13-261B-4412-B6C3-EA5ACE78C239}" type="presParOf" srcId="{B46FFE6D-ADE1-4E91-A549-718024993708}" destId="{9AA19663-FAC2-4E7B-B78A-A806391C66FC}" srcOrd="1" destOrd="0" presId="urn:microsoft.com/office/officeart/2005/8/layout/vList2"/>
    <dgm:cxn modelId="{D250DCD3-DC27-4F83-AF8D-78C9C64294D9}" type="presParOf" srcId="{B46FFE6D-ADE1-4E91-A549-718024993708}" destId="{2FFFFF6B-DEEB-4C99-BB85-98FA95898557}" srcOrd="2" destOrd="0" presId="urn:microsoft.com/office/officeart/2005/8/layout/vList2"/>
    <dgm:cxn modelId="{9AE1F7FC-34C3-4946-A28D-2E5CE0C4419C}" type="presParOf" srcId="{B46FFE6D-ADE1-4E91-A549-718024993708}" destId="{5B600CC5-5F28-45E2-A6DD-5F87D677A177}" srcOrd="3" destOrd="0" presId="urn:microsoft.com/office/officeart/2005/8/layout/vList2"/>
    <dgm:cxn modelId="{4A60A3B8-5BD1-4FE3-917B-7F1E2A4A56FF}" type="presParOf" srcId="{B46FFE6D-ADE1-4E91-A549-718024993708}" destId="{DEDDFE08-2173-45C1-B93F-0DCFABEC09BC}" srcOrd="4" destOrd="0" presId="urn:microsoft.com/office/officeart/2005/8/layout/vList2"/>
    <dgm:cxn modelId="{F794EF77-F1C3-46F0-8A35-F52CD381B7DC}" type="presParOf" srcId="{B46FFE6D-ADE1-4E91-A549-718024993708}" destId="{8D4CD14F-7A8B-4BAE-90AD-751CB68022F8}" srcOrd="5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194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14763" y="0"/>
            <a:ext cx="291941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35D57E-8672-4CC7-86C4-92ED95D05F7F}" type="datetimeFigureOut">
              <a:rPr lang="ru-RU"/>
              <a:pPr>
                <a:defRPr/>
              </a:pPr>
              <a:t>26.11.2017</a:t>
            </a:fld>
            <a:endParaRPr lang="ru-RU"/>
          </a:p>
        </p:txBody>
      </p:sp>
      <p:sp>
        <p:nvSpPr>
          <p:cNvPr id="1536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3614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14763" y="93614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87B9C4-ABA5-4547-A55F-4DEED602C8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hape 2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04875" y="739775"/>
            <a:ext cx="4927600" cy="36957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73100" y="4681538"/>
            <a:ext cx="5389563" cy="4435475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hape 44"/>
          <p:cNvSpPr>
            <a:spLocks noGrp="1" noRot="1" noChangeAspect="1" noTextEdit="1"/>
          </p:cNvSpPr>
          <p:nvPr>
            <p:ph type="sldImg" idx="2"/>
          </p:nvPr>
        </p:nvSpPr>
        <p:spPr/>
      </p:sp>
      <p:sp>
        <p:nvSpPr>
          <p:cNvPr id="31747" name="Shape 45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3" y="9362238"/>
            <a:ext cx="2918831" cy="492839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C5E14B-0A90-4C26-B79C-4CB13EF67D1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3" y="9362238"/>
            <a:ext cx="2918831" cy="492839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508D39-3625-4C5E-B0B0-6D6BA08BEAB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5" name="Прямоугольник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6" name="Прямоугольник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/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89EE2D1-7911-49EE-B618-9C4F98D14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5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6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2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57EA3-A139-4E88-8AB5-9EF08EFE9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5A607-518A-452C-AD46-287EFF9D3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3331F-0317-486D-B038-A640622DEF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810C0-80BA-4543-92FB-90CC3ACF5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5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6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F4B95B9E-E8D3-4194-9B3A-CBB22CD80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9DE9E-768E-4B12-A54D-D18B621622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DBBB1-25C2-4BF2-B5B8-B9EE862E3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0DCE3-F4F6-482E-BF84-51D94C3A6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53F96-ACA9-44A0-ABCC-0A4710C24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6" name="Прямоугольник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7" name="Прямоугольник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8" name="Прямоугольник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78F66CED-DBD5-43F4-B176-06323FDC93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847AD-AD06-449D-A8E0-9A57B5805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Дата 13"/>
          <p:cNvSpPr>
            <a:spLocks noGrp="1"/>
          </p:cNvSpPr>
          <p:nvPr>
            <p:ph type="dt" sz="half" idx="2"/>
          </p:nvPr>
        </p:nvSpPr>
        <p:spPr bwMode="auto">
          <a:xfrm>
            <a:off x="6096000" y="6248400"/>
            <a:ext cx="2667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Нижний колонтитул 2"/>
          <p:cNvSpPr>
            <a:spLocks noGrp="1"/>
          </p:cNvSpPr>
          <p:nvPr>
            <p:ph type="ftr" sz="quarter" idx="3"/>
          </p:nvPr>
        </p:nvSpPr>
        <p:spPr bwMode="auto">
          <a:xfrm>
            <a:off x="609600" y="6248400"/>
            <a:ext cx="54213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ym typeface="Arial"/>
            </a:endParaRPr>
          </a:p>
        </p:txBody>
      </p:sp>
      <p:sp>
        <p:nvSpPr>
          <p:cNvPr id="1033" name="Номер слайда 22"/>
          <p:cNvSpPr>
            <a:spLocks noGrp="1"/>
          </p:cNvSpPr>
          <p:nvPr>
            <p:ph type="sldNum" sz="quarter" idx="4"/>
          </p:nvPr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AF8A0BE-6B9B-4838-BB0A-D68F58A96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8" r:id="rId2"/>
    <p:sldLayoutId id="2147483686" r:id="rId3"/>
    <p:sldLayoutId id="2147483679" r:id="rId4"/>
    <p:sldLayoutId id="2147483680" r:id="rId5"/>
    <p:sldLayoutId id="2147483681" r:id="rId6"/>
    <p:sldLayoutId id="2147483682" r:id="rId7"/>
    <p:sldLayoutId id="2147483687" r:id="rId8"/>
    <p:sldLayoutId id="2147483683" r:id="rId9"/>
    <p:sldLayoutId id="2147483688" r:id="rId10"/>
    <p:sldLayoutId id="2147483684" r:id="rId11"/>
    <p:sldLayoutId id="2147483689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C0BEAF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 41"/>
          <p:cNvSpPr>
            <a:spLocks noGrp="1"/>
          </p:cNvSpPr>
          <p:nvPr>
            <p:ph type="subTitle" idx="4294967295"/>
          </p:nvPr>
        </p:nvSpPr>
        <p:spPr>
          <a:xfrm>
            <a:off x="3924300" y="5516563"/>
            <a:ext cx="4751388" cy="889000"/>
          </a:xfrm>
        </p:spPr>
        <p:txBody>
          <a:bodyPr lIns="91425" tIns="91425" rIns="91425" bIns="91425"/>
          <a:lstStyle/>
          <a:p>
            <a:pPr eaLnBrk="1" hangingPunct="1">
              <a:buFont typeface="Wingdings" pitchFamily="2" charset="2"/>
              <a:buNone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Осипова Светлана Ивановна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Профессор, доктор педагогических наук</a:t>
            </a:r>
          </a:p>
        </p:txBody>
      </p:sp>
      <p:sp>
        <p:nvSpPr>
          <p:cNvPr id="16386" name="Shape 39"/>
          <p:cNvSpPr>
            <a:spLocks noGrp="1"/>
          </p:cNvSpPr>
          <p:nvPr>
            <p:ph type="title"/>
          </p:nvPr>
        </p:nvSpPr>
        <p:spPr>
          <a:xfrm>
            <a:off x="1115616" y="764704"/>
            <a:ext cx="7058025" cy="2159769"/>
          </a:xfrm>
        </p:spPr>
        <p:txBody>
          <a:bodyPr lIns="91425" tIns="91425" rIns="91425" bIns="91425" anchor="b"/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КОМПЕТЕНТНОСТНЫЙ ПОДХОД В РЕАЛИЗАЦИИ СОВРЕМЕННОГО КАЧЕСТВЕННОГО ОБРАЗОВАНИЯ</a:t>
            </a:r>
          </a:p>
        </p:txBody>
      </p:sp>
      <p:sp>
        <p:nvSpPr>
          <p:cNvPr id="7173" name="Номер слайда 9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ECF5C86-4F6F-4A27-98FE-C4377A5E95B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2996952"/>
            <a:ext cx="6696744" cy="1564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СЕМИНАР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</a:rPr>
              <a:t>Лесосибирский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педагогический институт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28.11.2017 г.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67941"/>
            <a:ext cx="8229600" cy="4641379"/>
          </a:xfrm>
          <a:ln>
            <a:solidFill>
              <a:srgbClr val="0000FF"/>
            </a:solidFill>
          </a:ln>
        </p:spPr>
        <p:txBody>
          <a:bodyPr>
            <a:normAutofit fontScale="85000" lnSpcReduction="20000"/>
          </a:bodyPr>
          <a:lstStyle/>
          <a:p>
            <a:pPr indent="15875" algn="just">
              <a:buNone/>
            </a:pPr>
            <a:r>
              <a:rPr lang="ru-RU" sz="3300" b="1" i="1" dirty="0" smtClean="0"/>
              <a:t>     </a:t>
            </a:r>
            <a:r>
              <a:rPr lang="ru-RU" sz="3300" b="1" i="1" dirty="0" smtClean="0">
                <a:solidFill>
                  <a:schemeClr val="bg2">
                    <a:lumMod val="50000"/>
                  </a:schemeClr>
                </a:solidFill>
              </a:rPr>
              <a:t>Главной целью современного образования</a:t>
            </a:r>
            <a:r>
              <a:rPr lang="ru-RU" sz="3300" dirty="0" smtClean="0"/>
              <a:t>, адекватного требованиям УР, является </a:t>
            </a:r>
            <a:r>
              <a:rPr lang="ru-RU" sz="3300" b="1" i="1" dirty="0" smtClean="0">
                <a:solidFill>
                  <a:schemeClr val="bg2">
                    <a:lumMod val="50000"/>
                  </a:schemeClr>
                </a:solidFill>
              </a:rPr>
              <a:t>раскрытие и актуализация потенциальных возможностей личности</a:t>
            </a:r>
            <a:r>
              <a:rPr lang="ru-RU" sz="3300" b="1" i="1" dirty="0" smtClean="0"/>
              <a:t> </a:t>
            </a:r>
            <a:r>
              <a:rPr lang="ru-RU" sz="3300" dirty="0" smtClean="0"/>
              <a:t>как индивидуальной сущности человека, определяющей его способности как субъекта познания и деятельности </a:t>
            </a:r>
            <a:r>
              <a:rPr lang="ru-RU" sz="3300" b="1" i="1" dirty="0" smtClean="0">
                <a:solidFill>
                  <a:schemeClr val="bg2">
                    <a:lumMod val="50000"/>
                  </a:schemeClr>
                </a:solidFill>
              </a:rPr>
              <a:t>в установлении безопасных отношений</a:t>
            </a:r>
            <a:r>
              <a:rPr lang="ru-RU" sz="3300" dirty="0" smtClean="0"/>
              <a:t> с различными подсистемами (производством, обществом, государством, природной средой) на основе нравственно-гуманистических моделей, позволяющими конструктивно взаимодействовать с указанными подсистемами в достижении поставленных человеком целей.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43192" cy="1143000"/>
          </a:xfrm>
        </p:spPr>
        <p:txBody>
          <a:bodyPr/>
          <a:lstStyle/>
          <a:p>
            <a:r>
              <a:rPr lang="ru-RU" sz="3400" dirty="0" smtClean="0">
                <a:solidFill>
                  <a:schemeClr val="bg2">
                    <a:lumMod val="50000"/>
                  </a:schemeClr>
                </a:solidFill>
              </a:rPr>
              <a:t>Парадигма образования для устойчивого развития</a:t>
            </a:r>
            <a:endParaRPr lang="ru-RU" sz="3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3400" dirty="0" smtClean="0">
                <a:solidFill>
                  <a:schemeClr val="accent1">
                    <a:lumMod val="75000"/>
                  </a:schemeClr>
                </a:solidFill>
              </a:rPr>
              <a:t>Развитие методологии</a:t>
            </a:r>
            <a:endParaRPr lang="ru-RU" sz="3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quarter" idx="1"/>
          </p:nvPr>
        </p:nvGraphicFramePr>
        <p:xfrm>
          <a:off x="539552" y="1600200"/>
          <a:ext cx="8352927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65A607-518A-452C-AD46-287EFF9D30F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12648" y="228600"/>
            <a:ext cx="8153400" cy="82413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 dirty="0" err="1" smtClean="0">
                <a:solidFill>
                  <a:schemeClr val="accent1">
                    <a:lumMod val="75000"/>
                  </a:schemeClr>
                </a:solidFill>
              </a:rPr>
              <a:t>Компетентностный</a:t>
            </a:r>
            <a:r>
              <a:rPr lang="ru-RU" sz="3400" dirty="0" smtClean="0">
                <a:solidFill>
                  <a:schemeClr val="accent1">
                    <a:lumMod val="75000"/>
                  </a:schemeClr>
                </a:solidFill>
              </a:rPr>
              <a:t> подход (КП)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1902494"/>
            <a:ext cx="8003232" cy="2174578"/>
          </a:xfrm>
        </p:spPr>
        <p:txBody>
          <a:bodyPr/>
          <a:lstStyle/>
          <a:p>
            <a:pPr indent="342900" algn="just">
              <a:buFontTx/>
              <a:buNone/>
            </a:pPr>
            <a:r>
              <a:rPr lang="ru-RU" dirty="0" smtClean="0"/>
              <a:t>Определяет </a:t>
            </a:r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новый результат </a:t>
            </a:r>
            <a:r>
              <a:rPr lang="ru-RU" dirty="0" smtClean="0"/>
              <a:t>образования в виде компетенций (компетентностей) вместо знаний, умений, навыков.</a:t>
            </a:r>
          </a:p>
        </p:txBody>
      </p:sp>
      <p:sp>
        <p:nvSpPr>
          <p:cNvPr id="307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FA2EE9-6D1F-4363-9A04-F992466635AE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 dirty="0" smtClean="0">
                <a:solidFill>
                  <a:schemeClr val="accent1">
                    <a:lumMod val="75000"/>
                  </a:schemeClr>
                </a:solidFill>
              </a:rPr>
              <a:t>Причины введения КП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15300" cy="4543425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ru-RU" sz="2800" dirty="0" smtClean="0"/>
              <a:t>Болонский процесс и необходимость общеевропейской и мировой интеграции (Россия присоединилась в сентябре 2003 г.).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smtClean="0"/>
              <a:t>Ускорение темпов общественного развития и необходимости осуществления деятельности в условиях неопределенности.</a:t>
            </a:r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E7669E-473C-4A46-A4C7-B56765743A01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1143000"/>
          </a:xfrm>
        </p:spPr>
        <p:txBody>
          <a:bodyPr/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Причины введения КП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791" y="1697881"/>
            <a:ext cx="8030665" cy="4683447"/>
          </a:xfrm>
        </p:spPr>
        <p:txBody>
          <a:bodyPr/>
          <a:lstStyle/>
          <a:p>
            <a:pPr algn="just">
              <a:buFont typeface="Wingdings" pitchFamily="2" charset="2"/>
              <a:buChar char="ü"/>
              <a:defRPr/>
            </a:pPr>
            <a:r>
              <a:rPr lang="ru-RU" sz="2800" dirty="0" smtClean="0"/>
              <a:t>Потребность в новых качествах личности человека, которые не вытекают из </a:t>
            </a:r>
            <a:r>
              <a:rPr lang="ru-RU" sz="2800" dirty="0" err="1" smtClean="0"/>
              <a:t>ЗУНов</a:t>
            </a:r>
            <a:r>
              <a:rPr lang="ru-RU" sz="2800" dirty="0" smtClean="0"/>
              <a:t>: </a:t>
            </a:r>
          </a:p>
          <a:p>
            <a:pPr marL="648000" algn="just">
              <a:buFont typeface="Arial" pitchFamily="34" charset="0"/>
              <a:buChar char="•"/>
              <a:defRPr/>
            </a:pPr>
            <a:r>
              <a:rPr lang="ru-RU" sz="2800" dirty="0" smtClean="0"/>
              <a:t>способность к обработке огромных объемов информации;</a:t>
            </a:r>
          </a:p>
          <a:p>
            <a:pPr marL="648000" algn="just">
              <a:buFont typeface="Arial" pitchFamily="34" charset="0"/>
              <a:buChar char="•"/>
              <a:defRPr/>
            </a:pPr>
            <a:r>
              <a:rPr lang="ru-RU" sz="2800" dirty="0" smtClean="0"/>
              <a:t>способность принимать решения в нестандартных условиях;</a:t>
            </a:r>
          </a:p>
          <a:p>
            <a:pPr marL="648000" algn="just">
              <a:buFont typeface="Arial" pitchFamily="34" charset="0"/>
              <a:buChar char="•"/>
              <a:defRPr/>
            </a:pPr>
            <a:r>
              <a:rPr lang="ru-RU" sz="2800" dirty="0" smtClean="0"/>
              <a:t>способность нести ответственность;</a:t>
            </a:r>
          </a:p>
          <a:p>
            <a:pPr marL="648000" algn="just">
              <a:buFont typeface="Arial" pitchFamily="34" charset="0"/>
              <a:buChar char="•"/>
              <a:defRPr/>
            </a:pPr>
            <a:r>
              <a:rPr lang="ru-RU" sz="2800" dirty="0" smtClean="0"/>
              <a:t>способность к работе в команде;</a:t>
            </a:r>
          </a:p>
          <a:p>
            <a:pPr marL="648000" algn="just">
              <a:buFont typeface="Arial" pitchFamily="34" charset="0"/>
              <a:buChar char="•"/>
              <a:defRPr/>
            </a:pPr>
            <a:r>
              <a:rPr lang="ru-RU" sz="2800" dirty="0" smtClean="0"/>
              <a:t>способность к творческой деятельности и др.</a:t>
            </a:r>
          </a:p>
          <a:p>
            <a:pPr marL="648000" algn="just">
              <a:buFont typeface="Arial" pitchFamily="34" charset="0"/>
              <a:buChar char="•"/>
              <a:defRPr/>
            </a:pPr>
            <a:endParaRPr lang="ru-RU" sz="2800" dirty="0" smtClean="0"/>
          </a:p>
          <a:p>
            <a:pPr marL="648000" algn="just"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39A89D-A776-4490-A2E9-BCFE09CEA77A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1A4942-AA40-456D-94F6-80DB7D5947D4}" type="slidenum">
              <a:rPr lang="ru-RU" smtClean="0"/>
              <a:pPr/>
              <a:t>15</a:t>
            </a:fld>
            <a:endParaRPr lang="ru-RU" smtClean="0"/>
          </a:p>
        </p:txBody>
      </p:sp>
      <p:sp>
        <p:nvSpPr>
          <p:cNvPr id="6147" name="Прямоугольник 7"/>
          <p:cNvSpPr>
            <a:spLocks noChangeArrowheads="1"/>
          </p:cNvSpPr>
          <p:nvPr/>
        </p:nvSpPr>
        <p:spPr bwMode="auto">
          <a:xfrm>
            <a:off x="179512" y="1723033"/>
            <a:ext cx="799288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74788" indent="-1439863" algn="just"/>
            <a:r>
              <a:rPr lang="ru-RU" sz="3200" dirty="0" smtClean="0"/>
              <a:t>               </a:t>
            </a:r>
            <a:r>
              <a:rPr lang="ru-RU" sz="2800" dirty="0" smtClean="0">
                <a:latin typeface="+mn-lt"/>
              </a:rPr>
              <a:t>«</a:t>
            </a:r>
            <a:r>
              <a:rPr lang="ru-RU" sz="2800" dirty="0">
                <a:latin typeface="+mn-lt"/>
              </a:rPr>
              <a:t>Скромные успехи» наших школьников в международных исследованиях качества образования 1999-2001 г. из 33 стран Россия заняла 26-27 место. Причина – слабая </a:t>
            </a:r>
            <a:r>
              <a:rPr lang="ru-RU" sz="2800" dirty="0" err="1">
                <a:latin typeface="+mn-lt"/>
              </a:rPr>
              <a:t>практико-ориентированность</a:t>
            </a:r>
            <a:r>
              <a:rPr lang="ru-RU" sz="2800" dirty="0">
                <a:latin typeface="+mn-lt"/>
              </a:rPr>
              <a:t> образования при сильной его фундаментальности.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1143000"/>
          </a:xfrm>
        </p:spPr>
        <p:txBody>
          <a:bodyPr/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Повод к введению КП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6"/>
          <p:cNvSpPr>
            <a:spLocks noGrp="1"/>
          </p:cNvSpPr>
          <p:nvPr>
            <p:ph type="title"/>
          </p:nvPr>
        </p:nvSpPr>
        <p:spPr>
          <a:xfrm>
            <a:off x="457200" y="116632"/>
            <a:ext cx="7787208" cy="1152128"/>
          </a:xfrm>
        </p:spPr>
        <p:txBody>
          <a:bodyPr/>
          <a:lstStyle/>
          <a:p>
            <a:r>
              <a:rPr lang="ru-RU" sz="3400" dirty="0" smtClean="0">
                <a:solidFill>
                  <a:schemeClr val="accent1">
                    <a:lumMod val="75000"/>
                  </a:schemeClr>
                </a:solidFill>
              </a:rPr>
              <a:t>Международная оценка образовательных достижений</a:t>
            </a:r>
          </a:p>
        </p:txBody>
      </p:sp>
      <p:sp>
        <p:nvSpPr>
          <p:cNvPr id="717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218992-FB3A-4AEA-9556-25EBF666FA0C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7172" name="TextBox 8"/>
          <p:cNvSpPr txBox="1">
            <a:spLocks noChangeArrowheads="1"/>
          </p:cNvSpPr>
          <p:nvPr/>
        </p:nvSpPr>
        <p:spPr bwMode="auto">
          <a:xfrm>
            <a:off x="900237" y="1916113"/>
            <a:ext cx="756019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Участвовали: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</a:t>
            </a:r>
            <a:r>
              <a:rPr lang="ru-RU" sz="3200" dirty="0">
                <a:latin typeface="+mn-lt"/>
                <a:cs typeface="Times New Roman" pitchFamily="18" charset="0"/>
              </a:rPr>
              <a:t>15-летние </a:t>
            </a:r>
            <a:r>
              <a:rPr lang="ru-RU" sz="3200" dirty="0" smtClean="0">
                <a:latin typeface="+mn-lt"/>
                <a:cs typeface="Times New Roman" pitchFamily="18" charset="0"/>
              </a:rPr>
              <a:t>учащиеся.</a:t>
            </a:r>
            <a:endParaRPr lang="ru-RU" sz="3200" dirty="0">
              <a:latin typeface="+mn-lt"/>
              <a:cs typeface="Times New Roman" pitchFamily="18" charset="0"/>
            </a:endParaRPr>
          </a:p>
          <a:p>
            <a:endParaRPr lang="ru-RU" sz="3200" dirty="0">
              <a:latin typeface="+mn-lt"/>
              <a:cs typeface="Times New Roman" pitchFamily="18" charset="0"/>
            </a:endParaRP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Проверялось:</a:t>
            </a:r>
          </a:p>
          <a:p>
            <a:r>
              <a:rPr lang="ru-RU" sz="3200" dirty="0">
                <a:latin typeface="+mn-lt"/>
                <a:cs typeface="Times New Roman" pitchFamily="18" charset="0"/>
              </a:rPr>
              <a:t>   - грамотность чтения;</a:t>
            </a:r>
          </a:p>
          <a:p>
            <a:r>
              <a:rPr lang="ru-RU" sz="3200" dirty="0">
                <a:latin typeface="+mn-lt"/>
                <a:cs typeface="Times New Roman" pitchFamily="18" charset="0"/>
              </a:rPr>
              <a:t>   - математическая грамотность;</a:t>
            </a:r>
          </a:p>
          <a:p>
            <a:r>
              <a:rPr lang="ru-RU" sz="3200" dirty="0">
                <a:latin typeface="+mn-lt"/>
                <a:cs typeface="Times New Roman" pitchFamily="18" charset="0"/>
              </a:rPr>
              <a:t>   - естественно научные знания.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6"/>
          <p:cNvSpPr>
            <a:spLocks noGrp="1"/>
          </p:cNvSpPr>
          <p:nvPr>
            <p:ph type="title"/>
          </p:nvPr>
        </p:nvSpPr>
        <p:spPr>
          <a:xfrm>
            <a:off x="457200" y="116632"/>
            <a:ext cx="7859216" cy="1224136"/>
          </a:xfrm>
        </p:spPr>
        <p:txBody>
          <a:bodyPr/>
          <a:lstStyle/>
          <a:p>
            <a:r>
              <a:rPr lang="ru-RU" sz="3400" dirty="0" smtClean="0">
                <a:solidFill>
                  <a:schemeClr val="accent1">
                    <a:lumMod val="75000"/>
                  </a:schemeClr>
                </a:solidFill>
              </a:rPr>
              <a:t>Международная оценка образовательных достижений</a:t>
            </a:r>
          </a:p>
        </p:txBody>
      </p:sp>
      <p:sp>
        <p:nvSpPr>
          <p:cNvPr id="819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1E816C-8892-4AF4-B35A-8A62BE642344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8196" name="TextBox 8"/>
          <p:cNvSpPr txBox="1">
            <a:spLocks noChangeArrowheads="1"/>
          </p:cNvSpPr>
          <p:nvPr/>
        </p:nvSpPr>
        <p:spPr bwMode="auto">
          <a:xfrm>
            <a:off x="684213" y="1916113"/>
            <a:ext cx="80645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I.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Качества математического и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естественно научного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образования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  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TIMSS </a:t>
            </a:r>
            <a:r>
              <a:rPr lang="en-US" sz="2800" b="1" dirty="0">
                <a:latin typeface="+mn-lt"/>
                <a:cs typeface="Times New Roman" pitchFamily="18" charset="0"/>
              </a:rPr>
              <a:t>   </a:t>
            </a:r>
            <a:r>
              <a:rPr lang="en-US" sz="2800" dirty="0">
                <a:latin typeface="+mn-lt"/>
                <a:cs typeface="Times New Roman" pitchFamily="18" charset="0"/>
              </a:rPr>
              <a:t>(1995 – 41 </a:t>
            </a:r>
            <a:r>
              <a:rPr lang="ru-RU" sz="2800" dirty="0">
                <a:latin typeface="+mn-lt"/>
                <a:cs typeface="Times New Roman" pitchFamily="18" charset="0"/>
              </a:rPr>
              <a:t>страна, </a:t>
            </a:r>
            <a:endParaRPr lang="en-US" sz="2800" dirty="0">
              <a:latin typeface="+mn-lt"/>
              <a:cs typeface="Times New Roman" pitchFamily="18" charset="0"/>
            </a:endParaRPr>
          </a:p>
          <a:p>
            <a:r>
              <a:rPr lang="en-US" sz="2800" dirty="0">
                <a:latin typeface="+mn-lt"/>
                <a:cs typeface="Times New Roman" pitchFamily="18" charset="0"/>
              </a:rPr>
              <a:t>                     </a:t>
            </a:r>
            <a:r>
              <a:rPr lang="ru-RU" sz="2800" dirty="0">
                <a:latin typeface="+mn-lt"/>
                <a:cs typeface="Times New Roman" pitchFamily="18" charset="0"/>
              </a:rPr>
              <a:t>1999 – 39 стран).</a:t>
            </a:r>
            <a:endParaRPr lang="en-US" sz="2800" dirty="0">
              <a:latin typeface="+mn-lt"/>
              <a:cs typeface="Times New Roman" pitchFamily="18" charset="0"/>
            </a:endParaRPr>
          </a:p>
          <a:p>
            <a:endParaRPr lang="ru-RU" sz="3200" b="1" dirty="0">
              <a:latin typeface="+mn-lt"/>
              <a:cs typeface="Times New Roman" pitchFamily="18" charset="0"/>
            </a:endParaRPr>
          </a:p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II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.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Граждановедческое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образование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  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CIVIC   (1999, 2000)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6"/>
          <p:cNvSpPr>
            <a:spLocks noGrp="1"/>
          </p:cNvSpPr>
          <p:nvPr>
            <p:ph type="title"/>
          </p:nvPr>
        </p:nvSpPr>
        <p:spPr>
          <a:xfrm>
            <a:off x="457200" y="0"/>
            <a:ext cx="7859216" cy="1340768"/>
          </a:xfrm>
        </p:spPr>
        <p:txBody>
          <a:bodyPr/>
          <a:lstStyle/>
          <a:p>
            <a:r>
              <a:rPr lang="ru-RU" sz="3400" dirty="0" smtClean="0">
                <a:solidFill>
                  <a:schemeClr val="accent1">
                    <a:lumMod val="75000"/>
                  </a:schemeClr>
                </a:solidFill>
              </a:rPr>
              <a:t>Международная оценка образовательных достижений</a:t>
            </a:r>
          </a:p>
        </p:txBody>
      </p:sp>
      <p:sp>
        <p:nvSpPr>
          <p:cNvPr id="921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0739F2-6267-47FC-94EC-04A8B2B7090C}" type="slidenum">
              <a:rPr lang="ru-RU" smtClean="0"/>
              <a:pPr/>
              <a:t>18</a:t>
            </a:fld>
            <a:endParaRPr lang="ru-RU" smtClean="0"/>
          </a:p>
        </p:txBody>
      </p:sp>
      <p:sp>
        <p:nvSpPr>
          <p:cNvPr id="9220" name="TextBox 8"/>
          <p:cNvSpPr txBox="1">
            <a:spLocks noChangeArrowheads="1"/>
          </p:cNvSpPr>
          <p:nvPr/>
        </p:nvSpPr>
        <p:spPr bwMode="auto">
          <a:xfrm>
            <a:off x="540321" y="1916113"/>
            <a:ext cx="8136135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pitchFamily="34" charset="0"/>
              </a:rPr>
              <a:t>III.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pitchFamily="34" charset="0"/>
              </a:rPr>
              <a:t>Оценка образовательных достижений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Arial" pitchFamily="34" charset="0"/>
            </a:endParaRPr>
          </a:p>
          <a:p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pitchFamily="34" charset="0"/>
              </a:rPr>
              <a:t>   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pitchFamily="34" charset="0"/>
              </a:rPr>
              <a:t>  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pitchFamily="34" charset="0"/>
              </a:rPr>
              <a:t>PISA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pitchFamily="34" charset="0"/>
              </a:rPr>
              <a:t>    </a:t>
            </a:r>
            <a:r>
              <a:rPr lang="en-US" sz="2800" dirty="0">
                <a:latin typeface="Calibri" pitchFamily="34" charset="0"/>
                <a:cs typeface="Arial" pitchFamily="34" charset="0"/>
              </a:rPr>
              <a:t>(2000 – 2001 </a:t>
            </a:r>
            <a:r>
              <a:rPr lang="ru-RU" sz="2800" dirty="0" err="1">
                <a:latin typeface="Calibri" pitchFamily="34" charset="0"/>
                <a:cs typeface="Arial" pitchFamily="34" charset="0"/>
              </a:rPr>
              <a:t>гг</a:t>
            </a:r>
            <a:r>
              <a:rPr lang="ru-RU" sz="2800" dirty="0">
                <a:latin typeface="Calibri" pitchFamily="34" charset="0"/>
                <a:cs typeface="Arial" pitchFamily="34" charset="0"/>
              </a:rPr>
              <a:t>)</a:t>
            </a:r>
            <a:endParaRPr lang="en-US" sz="2800" dirty="0">
              <a:latin typeface="Calibri" pitchFamily="34" charset="0"/>
              <a:cs typeface="Arial" pitchFamily="34" charset="0"/>
            </a:endParaRPr>
          </a:p>
          <a:p>
            <a:endParaRPr lang="ru-RU" sz="2800" dirty="0">
              <a:latin typeface="Calibri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ru-RU" sz="2800" dirty="0">
                <a:latin typeface="Calibri" pitchFamily="34" charset="0"/>
                <a:cs typeface="Arial" pitchFamily="34" charset="0"/>
              </a:rPr>
              <a:t> грамотность чтения – 462 балла из 1000</a:t>
            </a:r>
          </a:p>
          <a:p>
            <a:r>
              <a:rPr lang="ru-RU" sz="2800" dirty="0">
                <a:latin typeface="Calibri" pitchFamily="34" charset="0"/>
                <a:cs typeface="Arial" pitchFamily="34" charset="0"/>
              </a:rPr>
              <a:t>   27 – 29 место из 32 стран;</a:t>
            </a:r>
          </a:p>
          <a:p>
            <a:pPr>
              <a:buFont typeface="Arial" charset="0"/>
              <a:buChar char="•"/>
            </a:pPr>
            <a:r>
              <a:rPr lang="ru-RU" sz="2800" dirty="0">
                <a:latin typeface="Calibri" pitchFamily="34" charset="0"/>
                <a:cs typeface="Arial" pitchFamily="34" charset="0"/>
              </a:rPr>
              <a:t> математическая грамотность – 472 балла</a:t>
            </a:r>
          </a:p>
          <a:p>
            <a:r>
              <a:rPr lang="ru-RU" sz="2800" dirty="0">
                <a:latin typeface="Calibri" pitchFamily="34" charset="0"/>
                <a:cs typeface="Arial" pitchFamily="34" charset="0"/>
              </a:rPr>
              <a:t>   (</a:t>
            </a:r>
            <a:r>
              <a:rPr lang="en-US" sz="2800" dirty="0">
                <a:latin typeface="Calibri" pitchFamily="34" charset="0"/>
                <a:cs typeface="Arial" pitchFamily="34" charset="0"/>
              </a:rPr>
              <a:t>III</a:t>
            </a:r>
            <a:r>
              <a:rPr lang="ru-RU" sz="2800" dirty="0">
                <a:latin typeface="Calibri" pitchFamily="34" charset="0"/>
                <a:cs typeface="Arial" pitchFamily="34" charset="0"/>
              </a:rPr>
              <a:t> группа из 12 стран)</a:t>
            </a:r>
          </a:p>
          <a:p>
            <a:r>
              <a:rPr lang="ru-RU" sz="2800" dirty="0">
                <a:latin typeface="Calibri" pitchFamily="34" charset="0"/>
                <a:cs typeface="Arial" pitchFamily="34" charset="0"/>
              </a:rPr>
              <a:t>   21 – 25 место из 32 стран.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6"/>
          <p:cNvSpPr>
            <a:spLocks noGrp="1"/>
          </p:cNvSpPr>
          <p:nvPr>
            <p:ph type="title"/>
          </p:nvPr>
        </p:nvSpPr>
        <p:spPr>
          <a:xfrm>
            <a:off x="457200" y="44450"/>
            <a:ext cx="7931224" cy="1143000"/>
          </a:xfrm>
        </p:spPr>
        <p:txBody>
          <a:bodyPr/>
          <a:lstStyle/>
          <a:p>
            <a:r>
              <a:rPr lang="ru-RU" sz="3400" dirty="0" smtClean="0">
                <a:solidFill>
                  <a:schemeClr val="accent1">
                    <a:lumMod val="75000"/>
                  </a:schemeClr>
                </a:solidFill>
              </a:rPr>
              <a:t>Международная оценка образовательных достижений</a:t>
            </a:r>
          </a:p>
        </p:txBody>
      </p:sp>
      <p:sp>
        <p:nvSpPr>
          <p:cNvPr id="1024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76DEFF-17E1-4753-9813-D6C2E8861326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10244" name="TextBox 8"/>
          <p:cNvSpPr txBox="1">
            <a:spLocks noChangeArrowheads="1"/>
          </p:cNvSpPr>
          <p:nvPr/>
        </p:nvSpPr>
        <p:spPr bwMode="auto">
          <a:xfrm>
            <a:off x="468313" y="1508586"/>
            <a:ext cx="8351837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Естественно научная грамотность</a:t>
            </a:r>
          </a:p>
          <a:p>
            <a:r>
              <a:rPr lang="ru-RU" sz="2800" dirty="0">
                <a:latin typeface="+mn-lt"/>
                <a:cs typeface="Times New Roman" pitchFamily="18" charset="0"/>
              </a:rPr>
              <a:t>             примеры заданий:</a:t>
            </a:r>
          </a:p>
          <a:p>
            <a:r>
              <a:rPr lang="ru-RU" sz="2800" dirty="0">
                <a:latin typeface="+mn-lt"/>
                <a:cs typeface="Times New Roman" pitchFamily="18" charset="0"/>
              </a:rPr>
              <a:t>- выбрать продукты при соблюдении диеты;</a:t>
            </a:r>
          </a:p>
          <a:p>
            <a:pPr>
              <a:buFontTx/>
              <a:buChar char="-"/>
            </a:pPr>
            <a:r>
              <a:rPr lang="ru-RU" sz="2800" dirty="0">
                <a:latin typeface="+mn-lt"/>
                <a:cs typeface="Times New Roman" pitchFamily="18" charset="0"/>
              </a:rPr>
              <a:t> определить целесообразное место строительства</a:t>
            </a:r>
          </a:p>
          <a:p>
            <a:r>
              <a:rPr lang="ru-RU" sz="2800" dirty="0">
                <a:latin typeface="+mn-lt"/>
                <a:cs typeface="Times New Roman" pitchFamily="18" charset="0"/>
              </a:rPr>
              <a:t>  электростанции относительно города;</a:t>
            </a:r>
          </a:p>
          <a:p>
            <a:pPr>
              <a:buFontTx/>
              <a:buChar char="-"/>
            </a:pPr>
            <a:r>
              <a:rPr lang="ru-RU" sz="2800" dirty="0">
                <a:latin typeface="+mn-lt"/>
                <a:cs typeface="Times New Roman" pitchFamily="18" charset="0"/>
              </a:rPr>
              <a:t> оценить последствия глобального потепления;</a:t>
            </a:r>
          </a:p>
          <a:p>
            <a:r>
              <a:rPr lang="ru-RU" sz="2800" dirty="0">
                <a:latin typeface="+mn-lt"/>
                <a:cs typeface="Times New Roman" pitchFamily="18" charset="0"/>
              </a:rPr>
              <a:t>- использование энергии;</a:t>
            </a:r>
          </a:p>
          <a:p>
            <a:pPr>
              <a:buFontTx/>
              <a:buChar char="-"/>
            </a:pPr>
            <a:r>
              <a:rPr lang="ru-RU" sz="2800" dirty="0">
                <a:latin typeface="+mn-lt"/>
                <a:cs typeface="Times New Roman" pitchFamily="18" charset="0"/>
              </a:rPr>
              <a:t> проблема захоронения радиоактивных отходов;</a:t>
            </a:r>
          </a:p>
          <a:p>
            <a:pPr>
              <a:buFontTx/>
              <a:buChar char="-"/>
            </a:pPr>
            <a:r>
              <a:rPr lang="ru-RU" sz="2800" dirty="0">
                <a:latin typeface="+mn-lt"/>
                <a:cs typeface="Times New Roman" pitchFamily="18" charset="0"/>
              </a:rPr>
              <a:t> загрязнение среды.</a:t>
            </a:r>
          </a:p>
          <a:p>
            <a:endParaRPr lang="ru-RU" sz="1100" dirty="0">
              <a:latin typeface="+mn-lt"/>
              <a:cs typeface="Times New Roman" pitchFamily="18" charset="0"/>
            </a:endParaRPr>
          </a:p>
          <a:p>
            <a:r>
              <a:rPr lang="ru-RU" sz="2800" dirty="0">
                <a:latin typeface="+mn-lt"/>
                <a:cs typeface="Times New Roman" pitchFamily="18" charset="0"/>
              </a:rPr>
              <a:t>        46 баллов.                26 – 29 место</a:t>
            </a:r>
          </a:p>
          <a:p>
            <a:r>
              <a:rPr lang="ru-RU" sz="2800" dirty="0">
                <a:latin typeface="+mn-lt"/>
                <a:cs typeface="Times New Roman" pitchFamily="18" charset="0"/>
              </a:rPr>
              <a:t>Ниже России: </a:t>
            </a:r>
            <a:r>
              <a:rPr lang="ru-RU" sz="2800" dirty="0" err="1">
                <a:latin typeface="+mn-lt"/>
                <a:cs typeface="Times New Roman" pitchFamily="18" charset="0"/>
              </a:rPr>
              <a:t>Люксенбург</a:t>
            </a:r>
            <a:r>
              <a:rPr lang="ru-RU" sz="2800" dirty="0">
                <a:latin typeface="+mn-lt"/>
                <a:cs typeface="Times New Roman" pitchFamily="18" charset="0"/>
              </a:rPr>
              <a:t>, Мексика, Бразилия</a:t>
            </a:r>
            <a:r>
              <a:rPr lang="en-US" sz="2800" dirty="0">
                <a:latin typeface="+mn-lt"/>
                <a:cs typeface="Times New Roman" pitchFamily="18" charset="0"/>
              </a:rPr>
              <a:t>    </a:t>
            </a:r>
            <a:endParaRPr lang="ru-RU" sz="280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0B09EC-A56A-46D3-943E-5E97DD681D30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611560" y="1762358"/>
            <a:ext cx="8208590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Качество</a:t>
            </a:r>
            <a:r>
              <a:rPr lang="ru-RU" sz="2800" dirty="0" smtClean="0">
                <a:latin typeface="+mn-lt"/>
              </a:rPr>
              <a:t> </a:t>
            </a:r>
            <a:r>
              <a:rPr lang="ru-RU" sz="2800" dirty="0">
                <a:latin typeface="+mn-lt"/>
                <a:cs typeface="Times New Roman" pitchFamily="18" charset="0"/>
              </a:rPr>
              <a:t>−</a:t>
            </a:r>
            <a:r>
              <a:rPr lang="ru-RU" sz="2800" dirty="0">
                <a:latin typeface="+mn-lt"/>
              </a:rPr>
              <a:t> соответствие образования актуальным и перспективным потребностям современной </a:t>
            </a:r>
            <a:r>
              <a:rPr lang="ru-RU" sz="2800" dirty="0" smtClean="0">
                <a:latin typeface="+mn-lt"/>
              </a:rPr>
              <a:t>жизни.</a:t>
            </a:r>
          </a:p>
          <a:p>
            <a:pPr marL="514350" indent="-51435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Доступность образования</a:t>
            </a:r>
            <a:endParaRPr lang="ru-RU" sz="2800" dirty="0" smtClean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eaLnBrk="1" hangingPunct="1">
              <a:buFontTx/>
              <a:buNone/>
            </a:pPr>
            <a:r>
              <a:rPr lang="ru-RU" sz="2800" dirty="0" smtClean="0">
                <a:latin typeface="+mn-lt"/>
              </a:rPr>
              <a:t>     – преемственность;</a:t>
            </a:r>
          </a:p>
          <a:p>
            <a:pPr eaLnBrk="1" hangingPunct="1">
              <a:buFontTx/>
              <a:buNone/>
            </a:pPr>
            <a:r>
              <a:rPr lang="ru-RU" sz="2800" dirty="0" smtClean="0">
                <a:latin typeface="+mn-lt"/>
              </a:rPr>
              <a:t>     – многообразие типов, видов;</a:t>
            </a:r>
          </a:p>
          <a:p>
            <a:pPr eaLnBrk="1" hangingPunct="1">
              <a:buFontTx/>
              <a:buNone/>
            </a:pPr>
            <a:r>
              <a:rPr lang="ru-RU" sz="2800" dirty="0" smtClean="0">
                <a:latin typeface="+mn-lt"/>
              </a:rPr>
              <a:t>     – оптимизация и жизненная направленность;</a:t>
            </a:r>
          </a:p>
          <a:p>
            <a:pPr eaLnBrk="1" hangingPunct="1">
              <a:buFontTx/>
              <a:buNone/>
            </a:pPr>
            <a:r>
              <a:rPr lang="ru-RU" sz="2800" dirty="0" smtClean="0">
                <a:latin typeface="+mn-lt"/>
              </a:rPr>
              <a:t>     – непрерывность.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228600"/>
            <a:ext cx="8424936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Основы образовательной политики России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6"/>
          <p:cNvSpPr>
            <a:spLocks noGrp="1"/>
          </p:cNvSpPr>
          <p:nvPr>
            <p:ph type="title"/>
          </p:nvPr>
        </p:nvSpPr>
        <p:spPr>
          <a:xfrm>
            <a:off x="457200" y="44624"/>
            <a:ext cx="7859216" cy="1143000"/>
          </a:xfrm>
        </p:spPr>
        <p:txBody>
          <a:bodyPr/>
          <a:lstStyle/>
          <a:p>
            <a:r>
              <a:rPr lang="ru-RU" sz="3400" dirty="0" smtClean="0">
                <a:solidFill>
                  <a:schemeClr val="accent1">
                    <a:lumMod val="75000"/>
                  </a:schemeClr>
                </a:solidFill>
              </a:rPr>
              <a:t>Международная оценка образовательных достижений</a:t>
            </a:r>
          </a:p>
        </p:txBody>
      </p:sp>
      <p:sp>
        <p:nvSpPr>
          <p:cNvPr id="1126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B4994F-07C1-45A5-A17D-DDFCF542B3A9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9" name="TextBox 8"/>
          <p:cNvSpPr txBox="1"/>
          <p:nvPr/>
        </p:nvSpPr>
        <p:spPr>
          <a:xfrm>
            <a:off x="468313" y="1628775"/>
            <a:ext cx="8351837" cy="4986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Общая оценка по программе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PISA</a:t>
            </a:r>
          </a:p>
          <a:p>
            <a:pPr algn="ctr">
              <a:defRPr/>
            </a:pPr>
            <a:r>
              <a:rPr lang="ru-RU" sz="2800" dirty="0">
                <a:latin typeface="+mn-lt"/>
                <a:cs typeface="Times New Roman" pitchFamily="18" charset="0"/>
              </a:rPr>
              <a:t>462 балла из 1000</a:t>
            </a:r>
          </a:p>
          <a:p>
            <a:pPr algn="ctr">
              <a:defRPr/>
            </a:pPr>
            <a:r>
              <a:rPr lang="ru-RU" sz="2800" dirty="0">
                <a:latin typeface="+mn-lt"/>
                <a:cs typeface="Times New Roman" pitchFamily="18" charset="0"/>
              </a:rPr>
              <a:t>  27 – 29 место из 32 стран</a:t>
            </a:r>
          </a:p>
          <a:p>
            <a:pPr algn="ctr">
              <a:defRPr/>
            </a:pPr>
            <a:endParaRPr lang="ru-RU" sz="2800" dirty="0">
              <a:latin typeface="+mn-lt"/>
              <a:cs typeface="Times New Roman" pitchFamily="18" charset="0"/>
            </a:endParaRPr>
          </a:p>
          <a:p>
            <a:pPr indent="361950" algn="just">
              <a:defRPr/>
            </a:pPr>
            <a:r>
              <a:rPr lang="ru-RU" sz="2800" dirty="0">
                <a:latin typeface="+mn-lt"/>
                <a:cs typeface="Times New Roman" pitchFamily="18" charset="0"/>
              </a:rPr>
              <a:t>Учащиеся набравшие высокий балл по математическому и естественно научному образованию:</a:t>
            </a:r>
          </a:p>
          <a:p>
            <a:pPr indent="2419350">
              <a:defRPr/>
            </a:pPr>
            <a:r>
              <a:rPr lang="ru-RU" sz="2800" dirty="0">
                <a:latin typeface="+mn-lt"/>
                <a:cs typeface="Times New Roman" pitchFamily="18" charset="0"/>
              </a:rPr>
              <a:t>Россия – 15 %;</a:t>
            </a:r>
          </a:p>
          <a:p>
            <a:pPr indent="2419350">
              <a:defRPr/>
            </a:pPr>
            <a:r>
              <a:rPr lang="ru-RU" sz="2800" dirty="0">
                <a:latin typeface="+mn-lt"/>
                <a:cs typeface="Times New Roman" pitchFamily="18" charset="0"/>
              </a:rPr>
              <a:t>Сингапур – 46 %;</a:t>
            </a:r>
          </a:p>
          <a:p>
            <a:pPr indent="2419350">
              <a:defRPr/>
            </a:pPr>
            <a:r>
              <a:rPr lang="ru-RU" sz="2800" dirty="0">
                <a:latin typeface="+mn-lt"/>
                <a:cs typeface="Times New Roman" pitchFamily="18" charset="0"/>
              </a:rPr>
              <a:t>Корея – 37 %;</a:t>
            </a:r>
          </a:p>
          <a:p>
            <a:pPr indent="2419350">
              <a:defRPr/>
            </a:pPr>
            <a:r>
              <a:rPr lang="ru-RU" sz="2800" dirty="0">
                <a:latin typeface="+mn-lt"/>
                <a:cs typeface="Times New Roman" pitchFamily="18" charset="0"/>
              </a:rPr>
              <a:t>Япония – 33 %.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6"/>
          <p:cNvSpPr>
            <a:spLocks noGrp="1"/>
          </p:cNvSpPr>
          <p:nvPr>
            <p:ph type="title"/>
          </p:nvPr>
        </p:nvSpPr>
        <p:spPr>
          <a:xfrm>
            <a:off x="457200" y="44624"/>
            <a:ext cx="7787208" cy="1143000"/>
          </a:xfrm>
        </p:spPr>
        <p:txBody>
          <a:bodyPr/>
          <a:lstStyle/>
          <a:p>
            <a:r>
              <a:rPr lang="ru-RU" sz="3400" dirty="0" smtClean="0">
                <a:solidFill>
                  <a:schemeClr val="accent1">
                    <a:lumMod val="75000"/>
                  </a:schemeClr>
                </a:solidFill>
              </a:rPr>
              <a:t>Международная оценка образовательных достижений</a:t>
            </a:r>
          </a:p>
        </p:txBody>
      </p:sp>
      <p:sp>
        <p:nvSpPr>
          <p:cNvPr id="1229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53D60B-671C-485B-98A7-27CD880CB796}" type="slidenum">
              <a:rPr lang="ru-RU" smtClean="0"/>
              <a:pPr/>
              <a:t>21</a:t>
            </a:fld>
            <a:endParaRPr lang="ru-RU" smtClean="0"/>
          </a:p>
        </p:txBody>
      </p:sp>
      <p:sp>
        <p:nvSpPr>
          <p:cNvPr id="9" name="TextBox 8"/>
          <p:cNvSpPr txBox="1"/>
          <p:nvPr/>
        </p:nvSpPr>
        <p:spPr>
          <a:xfrm>
            <a:off x="468313" y="1916113"/>
            <a:ext cx="8351837" cy="38472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Отношение к школе</a:t>
            </a:r>
          </a:p>
          <a:p>
            <a:pPr algn="ctr">
              <a:defRPr/>
            </a:pPr>
            <a:endParaRPr lang="ru-RU" sz="3200" b="1" dirty="0">
              <a:latin typeface="+mn-lt"/>
              <a:cs typeface="Times New Roman" pitchFamily="18" charset="0"/>
            </a:endParaRPr>
          </a:p>
          <a:p>
            <a:pPr indent="361950">
              <a:defRPr/>
            </a:pPr>
            <a:r>
              <a:rPr lang="ru-RU" sz="3000" dirty="0">
                <a:latin typeface="+mn-lt"/>
                <a:cs typeface="Times New Roman" pitchFamily="18" charset="0"/>
              </a:rPr>
              <a:t>В 20 из 28 стран – 25 % учащихся не хотят ходить в школу.</a:t>
            </a:r>
          </a:p>
          <a:p>
            <a:pPr indent="361950">
              <a:defRPr/>
            </a:pPr>
            <a:endParaRPr lang="ru-RU" sz="3000" dirty="0">
              <a:latin typeface="+mn-lt"/>
              <a:cs typeface="Times New Roman" pitchFamily="18" charset="0"/>
            </a:endParaRPr>
          </a:p>
          <a:p>
            <a:pPr indent="361950">
              <a:defRPr/>
            </a:pPr>
            <a:r>
              <a:rPr lang="ru-RU" sz="3000" dirty="0">
                <a:latin typeface="+mn-lt"/>
                <a:cs typeface="Times New Roman" pitchFamily="18" charset="0"/>
              </a:rPr>
              <a:t>В Бельгии – 42 %.</a:t>
            </a:r>
          </a:p>
          <a:p>
            <a:pPr indent="361950">
              <a:defRPr/>
            </a:pPr>
            <a:endParaRPr lang="ru-RU" sz="3000" dirty="0">
              <a:latin typeface="+mn-lt"/>
              <a:cs typeface="Times New Roman" pitchFamily="18" charset="0"/>
            </a:endParaRPr>
          </a:p>
          <a:p>
            <a:pPr indent="361950">
              <a:defRPr/>
            </a:pPr>
            <a:r>
              <a:rPr lang="ru-RU" sz="3000" dirty="0">
                <a:latin typeface="+mn-lt"/>
                <a:cs typeface="Times New Roman" pitchFamily="18" charset="0"/>
              </a:rPr>
              <a:t>В России – 17 %.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D04C4B-C46B-4FE8-BBBC-EEFB3C605846}" type="slidenum">
              <a:rPr lang="ru-RU" smtClean="0"/>
              <a:pPr/>
              <a:t>22</a:t>
            </a:fld>
            <a:endParaRPr lang="ru-RU" smtClean="0"/>
          </a:p>
        </p:txBody>
      </p:sp>
      <p:sp>
        <p:nvSpPr>
          <p:cNvPr id="13315" name="Прямоугольник 7"/>
          <p:cNvSpPr>
            <a:spLocks noChangeArrowheads="1"/>
          </p:cNvSpPr>
          <p:nvPr/>
        </p:nvSpPr>
        <p:spPr bwMode="auto">
          <a:xfrm>
            <a:off x="571500" y="1722288"/>
            <a:ext cx="814387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Выход</a:t>
            </a:r>
            <a:r>
              <a:rPr lang="ru-RU" sz="3200" dirty="0">
                <a:latin typeface="+mn-lt"/>
              </a:rPr>
              <a:t> </a:t>
            </a:r>
            <a:r>
              <a:rPr lang="ru-RU" sz="2800" dirty="0">
                <a:latin typeface="+mn-lt"/>
              </a:rPr>
              <a:t>(повышение качества образования)</a:t>
            </a:r>
            <a:r>
              <a:rPr lang="ru-RU" sz="3200" dirty="0">
                <a:latin typeface="+mn-lt"/>
              </a:rPr>
              <a:t>  – усиление практической и гуманистической направленности образовательного процесса.</a:t>
            </a:r>
          </a:p>
          <a:p>
            <a:pPr algn="just"/>
            <a:endParaRPr lang="ru-RU" sz="3200" dirty="0">
              <a:latin typeface="+mn-lt"/>
            </a:endParaRPr>
          </a:p>
          <a:p>
            <a:pPr algn="just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Директивное предписание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:</a:t>
            </a:r>
          </a:p>
          <a:p>
            <a:pPr algn="just"/>
            <a:r>
              <a:rPr lang="ru-RU" sz="3200" dirty="0">
                <a:latin typeface="+mn-lt"/>
              </a:rPr>
              <a:t>«Концепция модернизации Российского образования на период до 2010 года» (29.12.2001 г.).</a:t>
            </a:r>
            <a:endParaRPr lang="ru-RU" sz="32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B0BB80-B89E-461C-AE3E-B0A0FE689E4E}" type="slidenum">
              <a:rPr lang="ru-RU" smtClean="0"/>
              <a:pPr/>
              <a:t>23</a:t>
            </a:fld>
            <a:endParaRPr lang="ru-RU" smtClean="0"/>
          </a:p>
        </p:txBody>
      </p:sp>
      <p:sp>
        <p:nvSpPr>
          <p:cNvPr id="14339" name="Прямоугольник 7"/>
          <p:cNvSpPr>
            <a:spLocks noChangeArrowheads="1"/>
          </p:cNvSpPr>
          <p:nvPr/>
        </p:nvSpPr>
        <p:spPr bwMode="auto">
          <a:xfrm>
            <a:off x="755576" y="1810559"/>
            <a:ext cx="7959799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just"/>
            <a:r>
              <a:rPr lang="ru-RU" sz="3200" dirty="0" err="1">
                <a:latin typeface="+mn-lt"/>
              </a:rPr>
              <a:t>Компетентностный</a:t>
            </a:r>
            <a:r>
              <a:rPr lang="ru-RU" sz="3200" dirty="0">
                <a:latin typeface="+mn-lt"/>
              </a:rPr>
              <a:t> подход ориентирует образование на формирование </a:t>
            </a:r>
            <a:r>
              <a:rPr lang="ru-RU" sz="3200" dirty="0" smtClean="0">
                <a:latin typeface="+mn-lt"/>
              </a:rPr>
              <a:t>компетенции/компетентности </a:t>
            </a:r>
            <a:r>
              <a:rPr lang="ru-RU" sz="3200" dirty="0">
                <a:latin typeface="+mn-lt"/>
              </a:rPr>
              <a:t>как оценочной характеристики успешной профессиональной 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65A607-518A-452C-AD46-287EFF9D30F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57200" y="188913"/>
            <a:ext cx="7787208" cy="1007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Проблемы внедрения </a:t>
            </a:r>
            <a:r>
              <a:rPr kumimoji="0" lang="ru-RU" sz="3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компетентностного</a:t>
            </a:r>
            <a:r>
              <a:rPr kumimoji="0" lang="ru-RU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подхода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1844824"/>
            <a:ext cx="74168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800" dirty="0" smtClean="0">
                <a:latin typeface="+mn-lt"/>
              </a:rPr>
              <a:t>Отсутствие четкости в понятийно-категориальном аппарате КП.</a:t>
            </a:r>
          </a:p>
          <a:p>
            <a:pPr marL="457200" indent="-457200">
              <a:buAutoNum type="arabicPeriod"/>
            </a:pPr>
            <a:endParaRPr lang="ru-RU" sz="800" dirty="0" smtClean="0">
              <a:latin typeface="+mn-lt"/>
            </a:endParaRPr>
          </a:p>
          <a:p>
            <a:pPr marL="457200" indent="-457200">
              <a:buAutoNum type="arabicPeriod"/>
            </a:pPr>
            <a:r>
              <a:rPr lang="ru-RU" sz="2800" dirty="0" smtClean="0">
                <a:latin typeface="+mn-lt"/>
              </a:rPr>
              <a:t>Условия формирования компетенций/компетентностей в образовательном процессе вуза.</a:t>
            </a:r>
          </a:p>
          <a:p>
            <a:pPr marL="457200" indent="-457200">
              <a:buAutoNum type="arabicPeriod"/>
            </a:pPr>
            <a:endParaRPr lang="ru-RU" sz="800" dirty="0" smtClean="0">
              <a:latin typeface="+mn-lt"/>
            </a:endParaRPr>
          </a:p>
          <a:p>
            <a:pPr marL="457200" indent="-457200">
              <a:buAutoNum type="arabicPeriod"/>
            </a:pPr>
            <a:r>
              <a:rPr lang="ru-RU" sz="2800" dirty="0" smtClean="0">
                <a:latin typeface="+mn-lt"/>
              </a:rPr>
              <a:t>Диагностика </a:t>
            </a:r>
            <a:r>
              <a:rPr lang="ru-RU" sz="2800" dirty="0" err="1" smtClean="0">
                <a:latin typeface="+mn-lt"/>
              </a:rPr>
              <a:t>сформированности</a:t>
            </a:r>
            <a:r>
              <a:rPr lang="ru-RU" sz="2800" dirty="0" smtClean="0">
                <a:latin typeface="+mn-lt"/>
              </a:rPr>
              <a:t> компетенций/компетентностей (критерии, уровни, методики измерения и оценки).</a:t>
            </a:r>
            <a:endParaRPr lang="ru-RU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39936"/>
            <a:ext cx="8229600" cy="812800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Базовые понятия</a:t>
            </a:r>
          </a:p>
        </p:txBody>
      </p:sp>
      <p:graphicFrame>
        <p:nvGraphicFramePr>
          <p:cNvPr id="11324" name="Group 60"/>
          <p:cNvGraphicFramePr>
            <a:graphicFrameLocks noGrp="1"/>
          </p:cNvGraphicFramePr>
          <p:nvPr>
            <p:ph type="tbl" idx="4294967295"/>
          </p:nvPr>
        </p:nvGraphicFramePr>
        <p:xfrm>
          <a:off x="179388" y="1720173"/>
          <a:ext cx="8785225" cy="435635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688012"/>
                <a:gridCol w="3097213"/>
              </a:tblGrid>
              <a:tr h="574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Компетенция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Компетентность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общее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индивидуальное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</a:tr>
              <a:tr h="1508125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Круг полномочий, представленных законом, или иным актом конкретному должностному лицу; опыт в той или иной области (Б.Э.С)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Отвлеченная (отчужденная), взятая безотносительно к личности норма, достижение которой может свидетельствовать о возможности решения какой-либо задачи (</a:t>
                      </a:r>
                      <a:r>
                        <a:rPr kumimoji="0" lang="ru-RU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М.В.Апежеев</a:t>
                      </a: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Аспекты: когнитивный (знания); регулятивный (полномочия), нет ценностного смысла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800" marR="46800" marT="46800" marB="46800" horzOverflow="overflow"/>
                </a:tc>
                <a:tc>
                  <a:txBody>
                    <a:bodyPr/>
                    <a:lstStyle/>
                    <a:p>
                      <a:pPr marL="360000" marR="0" lvl="0" indent="-360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Присвоенная компетенция</a:t>
                      </a:r>
                    </a:p>
                    <a:p>
                      <a:pPr marL="360000" marR="0" lvl="0" indent="-360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Характеристика личностных качеств человека, владеющего компетенцией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1537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6E06C0-820C-4D5D-A35D-E5C77269E6B6}" type="slidenum">
              <a:rPr lang="ru-RU" smtClean="0"/>
              <a:pPr/>
              <a:t>25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16632"/>
            <a:ext cx="7787208" cy="121329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400" dirty="0" smtClean="0">
                <a:solidFill>
                  <a:schemeClr val="accent1">
                    <a:lumMod val="75000"/>
                  </a:schemeClr>
                </a:solidFill>
              </a:rPr>
              <a:t>Характерные особенности компетентности по А.В. Хуторскому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93788" y="1928813"/>
            <a:ext cx="7621587" cy="4356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800" dirty="0" smtClean="0"/>
              <a:t>Обнаруживается только в </a:t>
            </a:r>
            <a:r>
              <a:rPr lang="ru-RU" sz="2800" i="1" dirty="0" smtClean="0"/>
              <a:t>реальном действии.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800" i="1" dirty="0" smtClean="0"/>
              <a:t>Включает когнитивные и </a:t>
            </a:r>
            <a:r>
              <a:rPr lang="ru-RU" sz="2800" i="1" dirty="0" err="1" smtClean="0"/>
              <a:t>некогнитивные</a:t>
            </a:r>
            <a:r>
              <a:rPr lang="ru-RU" sz="2800" i="1" dirty="0" smtClean="0"/>
              <a:t> компоненты: мотивацию, ценностные и этические ориентации, установки, социальные и поведенческие компоненты.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800" i="1" dirty="0" smtClean="0"/>
              <a:t>Приобретаются и реализуются пожизненно.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250825" y="2143125"/>
            <a:ext cx="647700" cy="649288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К</a:t>
            </a:r>
          </a:p>
        </p:txBody>
      </p:sp>
      <p:sp>
        <p:nvSpPr>
          <p:cNvPr id="16389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DB3B95-D96D-4C8B-8E0F-89FA1F5D63DC}" type="slidenum">
              <a:rPr lang="ru-RU" smtClean="0"/>
              <a:pPr/>
              <a:t>26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88913"/>
            <a:ext cx="8229600" cy="1007839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Конкретизация понятий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627313" y="1600200"/>
            <a:ext cx="6059487" cy="45259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ru-RU" sz="2800" dirty="0" smtClean="0"/>
              <a:t>Характеристика личности;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2800" dirty="0" smtClean="0"/>
              <a:t>Характеристика </a:t>
            </a:r>
            <a:r>
              <a:rPr lang="ru-RU" sz="2800" i="1" dirty="0" smtClean="0"/>
              <a:t>успешной деятельности</a:t>
            </a:r>
            <a:r>
              <a:rPr lang="ru-RU" sz="2800" dirty="0" smtClean="0"/>
              <a:t> (Зимняя И.А);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2800" dirty="0" smtClean="0"/>
              <a:t>Характеристика в определенной области и ситуации (</a:t>
            </a:r>
            <a:r>
              <a:rPr lang="ru-RU" sz="2800" dirty="0" err="1" smtClean="0"/>
              <a:t>Татур</a:t>
            </a:r>
            <a:r>
              <a:rPr lang="ru-RU" sz="2800" dirty="0" smtClean="0"/>
              <a:t> Ю.Г.);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2800" dirty="0" smtClean="0"/>
              <a:t>Характеризует способность специалиста </a:t>
            </a:r>
            <a:r>
              <a:rPr lang="ru-RU" sz="2800" i="1" dirty="0" smtClean="0"/>
              <a:t>реализовать</a:t>
            </a:r>
            <a:r>
              <a:rPr lang="ru-RU" sz="2800" dirty="0" smtClean="0"/>
              <a:t> свой потенциал в профессиональной деятельности.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900113" y="1744663"/>
            <a:ext cx="1439862" cy="4105275"/>
          </a:xfrm>
          <a:prstGeom prst="bracePair">
            <a:avLst>
              <a:gd name="adj" fmla="val 8333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1095375" y="19367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4" name="WordArt 9"/>
          <p:cNvSpPr>
            <a:spLocks noChangeArrowheads="1" noChangeShapeType="1" noTextEdit="1"/>
          </p:cNvSpPr>
          <p:nvPr/>
        </p:nvSpPr>
        <p:spPr bwMode="auto">
          <a:xfrm rot="5400000">
            <a:off x="-342106" y="3340894"/>
            <a:ext cx="3851275" cy="935037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>
                    <a:lumMod val="50000"/>
                  </a:schemeClr>
                </a:solidFill>
                <a:latin typeface="+mn-lt"/>
                <a:cs typeface="Arial"/>
              </a:rPr>
              <a:t>Интегральное</a:t>
            </a:r>
          </a:p>
          <a:p>
            <a:pPr algn="ctr" fontAlgn="auto"/>
            <a:r>
              <a:rPr lang="ru-RU" sz="3600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>
                    <a:lumMod val="50000"/>
                  </a:schemeClr>
                </a:solidFill>
                <a:latin typeface="+mn-lt"/>
                <a:cs typeface="Arial"/>
              </a:rPr>
              <a:t>свойство</a:t>
            </a:r>
          </a:p>
        </p:txBody>
      </p:sp>
      <p:sp>
        <p:nvSpPr>
          <p:cNvPr id="17415" name="Oval 10"/>
          <p:cNvSpPr>
            <a:spLocks noChangeArrowheads="1"/>
          </p:cNvSpPr>
          <p:nvPr/>
        </p:nvSpPr>
        <p:spPr bwMode="auto">
          <a:xfrm>
            <a:off x="179388" y="3500438"/>
            <a:ext cx="647700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6" name="Text Box 11"/>
          <p:cNvSpPr txBox="1">
            <a:spLocks noChangeArrowheads="1"/>
          </p:cNvSpPr>
          <p:nvPr/>
        </p:nvSpPr>
        <p:spPr bwMode="auto">
          <a:xfrm>
            <a:off x="301625" y="3533775"/>
            <a:ext cx="43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Calibri" pitchFamily="34" charset="0"/>
              </a:rPr>
              <a:t>К</a:t>
            </a:r>
          </a:p>
        </p:txBody>
      </p:sp>
      <p:sp>
        <p:nvSpPr>
          <p:cNvPr id="17417" name="Номер слайда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741631-A1C2-4B77-9D82-4AC29C6D2A14}" type="slidenum">
              <a:rPr lang="ru-RU" smtClean="0"/>
              <a:pPr/>
              <a:t>27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Группы компетентностей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5" y="1600200"/>
            <a:ext cx="8352928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Человек – субъект общения, познания, труда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/>
              <a:t>                                                                   (Б.Г.Ананьев)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Человек проявляется в системе отношений к обществу, другим людям, к себе, к труду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/>
              <a:t>                                                                  (В.Н.Мясищев)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/>
              <a:t>     </a:t>
            </a:r>
            <a:r>
              <a:rPr lang="ru-RU" sz="3000" dirty="0" smtClean="0"/>
              <a:t>Три группы компетентностей:</a:t>
            </a:r>
            <a:r>
              <a:rPr lang="ru-RU" sz="2800" dirty="0" smtClean="0"/>
              <a:t> относящиеся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600" dirty="0" smtClean="0"/>
              <a:t>к самому себе как личности, как субъекту жизнедеятельности;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600" i="1" dirty="0" smtClean="0"/>
              <a:t>взаимодействию</a:t>
            </a:r>
            <a:r>
              <a:rPr lang="ru-RU" sz="2600" dirty="0" smtClean="0"/>
              <a:t> человека с другими людьми;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600" dirty="0" smtClean="0"/>
              <a:t>к деятельности человека, проявляющиеся во всех её типах и формах (И.А.Зимняя).</a:t>
            </a:r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E61EFD-2A4D-4728-A20F-48B10BB84125}" type="slidenum">
              <a:rPr lang="ru-RU" smtClean="0"/>
              <a:pPr/>
              <a:t>28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CF28EA9-7893-460B-8985-7D7D0F151456}" type="slidenum">
              <a:rPr lang="ru-RU" sz="1400"/>
              <a:pPr algn="r"/>
              <a:t>29</a:t>
            </a:fld>
            <a:endParaRPr lang="ru-RU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Конкретизация понятийного аппарата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1500" y="1700213"/>
            <a:ext cx="8177213" cy="4300537"/>
          </a:xfrm>
          <a:solidFill>
            <a:schemeClr val="bg1"/>
          </a:solidFill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Monotype Sorts" pitchFamily="2" charset="2"/>
              <a:buNone/>
            </a:pPr>
            <a:endParaRPr lang="ru-RU" sz="2000" dirty="0" smtClean="0"/>
          </a:p>
          <a:p>
            <a:pPr algn="just" eaLnBrk="1" hangingPunct="1">
              <a:lnSpc>
                <a:spcPct val="80000"/>
              </a:lnSpc>
            </a:pPr>
            <a:r>
              <a:rPr lang="ru-RU" sz="2600" b="1" i="1" dirty="0" smtClean="0">
                <a:solidFill>
                  <a:schemeClr val="accent1">
                    <a:lumMod val="50000"/>
                  </a:schemeClr>
                </a:solidFill>
              </a:rPr>
              <a:t>компетенция:</a:t>
            </a:r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dirty="0" smtClean="0"/>
              <a:t>отвлеченная (отчужденная), взятая безотносительно к личности норма, достижение которой может свидетельствовать о возможности продуктивной деятельности в определенной сфере.</a:t>
            </a:r>
          </a:p>
          <a:p>
            <a:pPr algn="just" eaLnBrk="1" hangingPunct="1">
              <a:lnSpc>
                <a:spcPct val="80000"/>
              </a:lnSpc>
            </a:pPr>
            <a:endParaRPr lang="ru-RU" sz="2600" dirty="0" smtClean="0"/>
          </a:p>
          <a:p>
            <a:pPr algn="just" eaLnBrk="1" hangingPunct="1">
              <a:lnSpc>
                <a:spcPct val="80000"/>
              </a:lnSpc>
            </a:pPr>
            <a:r>
              <a:rPr lang="ru-RU" sz="2600" b="1" i="1" dirty="0" smtClean="0">
                <a:solidFill>
                  <a:schemeClr val="accent1">
                    <a:lumMod val="50000"/>
                  </a:schemeClr>
                </a:solidFill>
              </a:rPr>
              <a:t>компетентность:</a:t>
            </a:r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dirty="0" smtClean="0"/>
              <a:t>интегративное динамическое свойство личности, характеризующее его стремление и готовность реализовать свой потенциал (знания, умения, опыт, личностные качества и др.) для успешной деятельности в определенной области.</a:t>
            </a:r>
          </a:p>
          <a:p>
            <a:pPr algn="just" eaLnBrk="1" hangingPunct="1">
              <a:lnSpc>
                <a:spcPct val="80000"/>
              </a:lnSpc>
            </a:pPr>
            <a:endParaRPr lang="ru-RU" sz="2000" dirty="0" smtClean="0"/>
          </a:p>
        </p:txBody>
      </p:sp>
      <p:sp>
        <p:nvSpPr>
          <p:cNvPr id="19461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40FCA9-3CED-480C-9403-7F775FEDE016}" type="slidenum">
              <a:rPr lang="ru-RU" smtClean="0"/>
              <a:pPr/>
              <a:t>29</a:t>
            </a:fld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BCD02-000E-446D-841D-3117F8968CB9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4400" dirty="0" smtClean="0"/>
              <a:t>	</a:t>
            </a:r>
            <a:endParaRPr lang="ru-RU" sz="3200" dirty="0" smtClean="0"/>
          </a:p>
        </p:txBody>
      </p:sp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611560" y="260649"/>
            <a:ext cx="842493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3200" dirty="0" err="1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Полипарадигмальность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 в методологии современных исследований в образовании</a:t>
            </a:r>
            <a:endParaRPr lang="ru-RU" sz="32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1043608" y="1772816"/>
          <a:ext cx="720080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228600"/>
            <a:ext cx="8295456" cy="990600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Иерархия образовательных компетенций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71625" y="1714500"/>
            <a:ext cx="6572250" cy="71437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tx1"/>
                </a:solidFill>
              </a:rPr>
              <a:t>Уровни содержания образования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3143250"/>
            <a:ext cx="2857500" cy="5715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err="1">
                <a:solidFill>
                  <a:schemeClr val="tx1"/>
                </a:solidFill>
              </a:rPr>
              <a:t>Метапредметный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00438" y="3214688"/>
            <a:ext cx="2714625" cy="5715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err="1">
                <a:solidFill>
                  <a:schemeClr val="tx1"/>
                </a:solidFill>
              </a:rPr>
              <a:t>Межпредметный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72250" y="3214688"/>
            <a:ext cx="2428875" cy="5715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Предметный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7188" y="4357688"/>
            <a:ext cx="2714625" cy="78581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 err="1">
                <a:solidFill>
                  <a:schemeClr val="tx1"/>
                </a:solidFill>
              </a:rPr>
              <a:t>Универсальтные</a:t>
            </a:r>
            <a:r>
              <a:rPr lang="ru-RU" sz="2000" dirty="0">
                <a:solidFill>
                  <a:schemeClr val="tx1"/>
                </a:solidFill>
              </a:rPr>
              <a:t> (ключевые)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29000" y="4357688"/>
            <a:ext cx="2857500" cy="78581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 err="1">
                <a:solidFill>
                  <a:schemeClr val="tx1"/>
                </a:solidFill>
              </a:rPr>
              <a:t>Общепредметные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13" name="Прямая со стрелкой 12"/>
          <p:cNvCxnSpPr>
            <a:stCxn id="6" idx="2"/>
            <a:endCxn id="7" idx="0"/>
          </p:cNvCxnSpPr>
          <p:nvPr/>
        </p:nvCxnSpPr>
        <p:spPr>
          <a:xfrm rot="5400000">
            <a:off x="2928937" y="1214438"/>
            <a:ext cx="714375" cy="314325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2"/>
            <a:endCxn id="8" idx="0"/>
          </p:cNvCxnSpPr>
          <p:nvPr/>
        </p:nvCxnSpPr>
        <p:spPr>
          <a:xfrm rot="5400000">
            <a:off x="4465637" y="2820988"/>
            <a:ext cx="785813" cy="158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5931595" y="1349326"/>
            <a:ext cx="785813" cy="292893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7" idx="2"/>
            <a:endCxn id="10" idx="0"/>
          </p:cNvCxnSpPr>
          <p:nvPr/>
        </p:nvCxnSpPr>
        <p:spPr>
          <a:xfrm rot="5400000">
            <a:off x="1392238" y="4037013"/>
            <a:ext cx="642937" cy="158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8" idx="2"/>
            <a:endCxn id="11" idx="0"/>
          </p:cNvCxnSpPr>
          <p:nvPr/>
        </p:nvCxnSpPr>
        <p:spPr>
          <a:xfrm rot="5400000">
            <a:off x="4572794" y="4072731"/>
            <a:ext cx="571500" cy="158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4" name="Номер слайда 2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BA13B7-C294-4490-9000-E4AE06391DCE}" type="slidenum">
              <a:rPr lang="ru-RU" smtClean="0"/>
              <a:pPr/>
              <a:t>30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12CD893-5F8E-4824-BC33-D874AEFBA20C}" type="slidenum">
              <a:rPr lang="ru-RU" sz="1400"/>
              <a:pPr algn="r"/>
              <a:t>31</a:t>
            </a:fld>
            <a:endParaRPr lang="ru-RU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457200"/>
            <a:ext cx="6389688" cy="739775"/>
          </a:xfrm>
        </p:spPr>
        <p:txBody>
          <a:bodyPr/>
          <a:lstStyle/>
          <a:p>
            <a:pPr eaLnBrk="1" hangingPunct="1"/>
            <a:r>
              <a:rPr lang="ru-RU" sz="3200" smtClean="0"/>
              <a:t>Структура компетентности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5527" y="1556792"/>
            <a:ext cx="8262937" cy="4657725"/>
          </a:xfrm>
        </p:spPr>
        <p:txBody>
          <a:bodyPr/>
          <a:lstStyle/>
          <a:p>
            <a:pPr algn="ctr" eaLnBrk="1" hangingPunct="1">
              <a:buFont typeface="Monotype Sorts" pitchFamily="2" charset="2"/>
              <a:buNone/>
            </a:pPr>
            <a:r>
              <a:rPr lang="ru-RU" sz="2000" b="1" dirty="0" smtClean="0"/>
              <a:t>    к о м </a:t>
            </a:r>
            <a:r>
              <a:rPr lang="ru-RU" sz="2000" b="1" dirty="0" err="1" smtClean="0"/>
              <a:t>п</a:t>
            </a:r>
            <a:r>
              <a:rPr lang="ru-RU" sz="2000" b="1" dirty="0" smtClean="0"/>
              <a:t> о </a:t>
            </a:r>
            <a:r>
              <a:rPr lang="ru-RU" sz="2000" b="1" dirty="0" err="1" smtClean="0"/>
              <a:t>н</a:t>
            </a:r>
            <a:r>
              <a:rPr lang="ru-RU" sz="2000" b="1" dirty="0" smtClean="0"/>
              <a:t> е </a:t>
            </a:r>
            <a:r>
              <a:rPr lang="ru-RU" sz="2000" b="1" dirty="0" err="1" smtClean="0"/>
              <a:t>н</a:t>
            </a:r>
            <a:r>
              <a:rPr lang="ru-RU" sz="2000" b="1" dirty="0" smtClean="0"/>
              <a:t> т </a:t>
            </a:r>
            <a:r>
              <a:rPr lang="ru-RU" sz="2000" b="1" dirty="0" err="1" smtClean="0"/>
              <a:t>ы</a:t>
            </a:r>
            <a:endParaRPr lang="ru-RU" sz="2000" b="1" dirty="0" smtClean="0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000125" y="404664"/>
            <a:ext cx="7572375" cy="86518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Структура компетентности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000125" y="1916113"/>
            <a:ext cx="1857375" cy="72072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 dirty="0">
                <a:latin typeface="+mn-lt"/>
              </a:rPr>
              <a:t>Мотивационно-</a:t>
            </a:r>
          </a:p>
          <a:p>
            <a:pPr algn="ctr"/>
            <a:r>
              <a:rPr lang="ru-RU" sz="1800" b="1" dirty="0">
                <a:latin typeface="+mn-lt"/>
              </a:rPr>
              <a:t>ценностный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000375" y="1928813"/>
            <a:ext cx="1727200" cy="72072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+mn-lt"/>
              </a:rPr>
              <a:t>Когнитивный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4857750" y="1916113"/>
            <a:ext cx="2090738" cy="72072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 dirty="0" err="1">
                <a:latin typeface="+mn-lt"/>
              </a:rPr>
              <a:t>Деятельностный</a:t>
            </a:r>
            <a:endParaRPr lang="ru-RU" sz="1800" b="1" dirty="0">
              <a:latin typeface="+mn-lt"/>
            </a:endParaRP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7072313" y="1916113"/>
            <a:ext cx="1857375" cy="72072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 dirty="0">
                <a:latin typeface="+mn-lt"/>
              </a:rPr>
              <a:t>Рефлексивно-</a:t>
            </a:r>
          </a:p>
          <a:p>
            <a:pPr algn="ctr"/>
            <a:r>
              <a:rPr lang="ru-RU" sz="1800" b="1" dirty="0">
                <a:latin typeface="+mn-lt"/>
              </a:rPr>
              <a:t>оценочный</a:t>
            </a:r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500063" y="4786313"/>
            <a:ext cx="2879725" cy="1285875"/>
          </a:xfrm>
          <a:prstGeom prst="ellipse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/>
          </a:p>
          <a:p>
            <a:pPr algn="ctr"/>
            <a:r>
              <a:rPr lang="ru-RU" sz="1600" dirty="0"/>
              <a:t>Отношение к </a:t>
            </a:r>
          </a:p>
          <a:p>
            <a:pPr algn="ctr"/>
            <a:r>
              <a:rPr lang="ru-RU" sz="1600" dirty="0"/>
              <a:t>содержанию компетентности</a:t>
            </a:r>
          </a:p>
          <a:p>
            <a:pPr algn="ctr"/>
            <a:r>
              <a:rPr lang="ru-RU" sz="1600" dirty="0"/>
              <a:t>и объекту, готовность </a:t>
            </a:r>
          </a:p>
          <a:p>
            <a:pPr algn="ctr"/>
            <a:r>
              <a:rPr lang="ru-RU" sz="1600" dirty="0"/>
              <a:t>реализовывать</a:t>
            </a:r>
          </a:p>
          <a:p>
            <a:pPr algn="ctr"/>
            <a:endParaRPr lang="ru-RU" sz="1600" dirty="0"/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5691188" y="4868863"/>
            <a:ext cx="3024187" cy="1296987"/>
          </a:xfrm>
          <a:prstGeom prst="ellipse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/>
              <a:t>Регуляция процесса и</a:t>
            </a:r>
          </a:p>
          <a:p>
            <a:pPr algn="ctr"/>
            <a:r>
              <a:rPr lang="ru-RU" sz="1600"/>
              <a:t> результат проявления</a:t>
            </a:r>
          </a:p>
          <a:p>
            <a:pPr algn="ctr"/>
            <a:r>
              <a:rPr lang="ru-RU" sz="1600"/>
              <a:t> компетентности</a:t>
            </a:r>
          </a:p>
        </p:txBody>
      </p:sp>
      <p:sp>
        <p:nvSpPr>
          <p:cNvPr id="21516" name="Oval 12"/>
          <p:cNvSpPr>
            <a:spLocks noChangeArrowheads="1"/>
          </p:cNvSpPr>
          <p:nvPr/>
        </p:nvSpPr>
        <p:spPr bwMode="auto">
          <a:xfrm>
            <a:off x="2749550" y="3087688"/>
            <a:ext cx="2232025" cy="1152525"/>
          </a:xfrm>
          <a:prstGeom prst="ellipse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Владение </a:t>
            </a:r>
          </a:p>
          <a:p>
            <a:pPr algn="ctr"/>
            <a:r>
              <a:rPr lang="ru-RU" sz="1600" dirty="0"/>
              <a:t>знаниями содержания</a:t>
            </a:r>
          </a:p>
          <a:p>
            <a:pPr algn="ctr"/>
            <a:r>
              <a:rPr lang="ru-RU" sz="1600" dirty="0"/>
              <a:t>компетентности</a:t>
            </a:r>
          </a:p>
        </p:txBody>
      </p:sp>
      <p:sp>
        <p:nvSpPr>
          <p:cNvPr id="21517" name="Oval 13"/>
          <p:cNvSpPr>
            <a:spLocks noChangeArrowheads="1"/>
          </p:cNvSpPr>
          <p:nvPr/>
        </p:nvSpPr>
        <p:spPr bwMode="auto">
          <a:xfrm>
            <a:off x="5143500" y="3151188"/>
            <a:ext cx="2016125" cy="1150937"/>
          </a:xfrm>
          <a:prstGeom prst="ellipse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/>
              <a:t>Опыт</a:t>
            </a:r>
          </a:p>
          <a:p>
            <a:pPr algn="ctr"/>
            <a:r>
              <a:rPr lang="ru-RU" sz="1600"/>
              <a:t>проявления, </a:t>
            </a:r>
          </a:p>
          <a:p>
            <a:pPr algn="ctr"/>
            <a:r>
              <a:rPr lang="ru-RU" sz="1600"/>
              <a:t>умения</a:t>
            </a:r>
          </a:p>
        </p:txBody>
      </p:sp>
      <p:sp>
        <p:nvSpPr>
          <p:cNvPr id="21526" name="Номер слайда 3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24B9E1-92F1-42C9-BC9F-7D30C0C3C002}" type="slidenum">
              <a:rPr lang="ru-RU" smtClean="0"/>
              <a:pPr/>
              <a:t>31</a:t>
            </a:fld>
            <a:endParaRPr lang="ru-RU" smtClean="0"/>
          </a:p>
        </p:txBody>
      </p:sp>
      <p:sp>
        <p:nvSpPr>
          <p:cNvPr id="24" name="Стрелка вниз 23"/>
          <p:cNvSpPr/>
          <p:nvPr/>
        </p:nvSpPr>
        <p:spPr>
          <a:xfrm>
            <a:off x="1835696" y="1268760"/>
            <a:ext cx="14401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3491880" y="1268760"/>
            <a:ext cx="14401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6012160" y="1268760"/>
            <a:ext cx="14401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7740352" y="1268760"/>
            <a:ext cx="14401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1835696" y="2636912"/>
            <a:ext cx="72008" cy="21602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7812360" y="2636912"/>
            <a:ext cx="72008" cy="2304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3707904" y="2661295"/>
            <a:ext cx="4571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6084168" y="2636912"/>
            <a:ext cx="45719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CF28EA9-7893-460B-8985-7D7D0F151456}" type="slidenum">
              <a:rPr lang="ru-RU" sz="1400"/>
              <a:pPr algn="r"/>
              <a:t>32</a:t>
            </a:fld>
            <a:endParaRPr lang="ru-RU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188640"/>
            <a:ext cx="8138864" cy="990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Примерные темы исследований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512" y="1628800"/>
            <a:ext cx="8712968" cy="4896544"/>
          </a:xfrm>
          <a:solidFill>
            <a:schemeClr val="bg1"/>
          </a:solidFill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Формирование компетентности саморазвития и самосовершенствования будущих педагогов в образовательном процессе вуза (в процессе освоения конкретной дисциплины)</a:t>
            </a:r>
          </a:p>
          <a:p>
            <a:pPr marL="361950" indent="0" eaLnBrk="1" hangingPunct="1">
              <a:lnSpc>
                <a:spcPct val="8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1.1 Конкретизация понятийного аппарата.</a:t>
            </a:r>
          </a:p>
          <a:p>
            <a:pPr marL="361950" indent="0" eaLnBrk="1" hangingPunct="1">
              <a:lnSpc>
                <a:spcPct val="8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1.2 Определение необходимых изменений в образовательном процессе как педагогические условия, способствующие формированию компетентности          (что надо сделать с содержанием образования; какие педагогические технологии использовать).</a:t>
            </a:r>
          </a:p>
          <a:p>
            <a:pPr marL="361950" indent="0" eaLnBrk="1" hangingPunct="1">
              <a:lnSpc>
                <a:spcPct val="8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1.3 Обоснование дескрипторов и критериев сформированности компетентности. Выбор и обоснование.</a:t>
            </a:r>
          </a:p>
          <a:p>
            <a:pPr marL="361950" indent="0" eaLnBrk="1" hangingPunct="1">
              <a:lnSpc>
                <a:spcPct val="8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1.4 Диагностический инструментарий.</a:t>
            </a:r>
          </a:p>
          <a:p>
            <a:pPr marL="361950" indent="0" eaLnBrk="1" hangingPunct="1">
              <a:lnSpc>
                <a:spcPct val="8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1.5 Проведение педагогического эксперимента.</a:t>
            </a:r>
          </a:p>
          <a:p>
            <a:pPr marL="361950" indent="0" eaLnBrk="1" hangingPunct="1">
              <a:lnSpc>
                <a:spcPct val="80000"/>
              </a:lnSpc>
              <a:spcAft>
                <a:spcPts val="1200"/>
              </a:spcAft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1.6 Анализ и выводы.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Формирование аналитико-синтетической компетентности будущих педагогов.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Формирование компетентности будущих бакалавров к командной работе.</a:t>
            </a:r>
          </a:p>
        </p:txBody>
      </p:sp>
      <p:sp>
        <p:nvSpPr>
          <p:cNvPr id="19461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40FCA9-3CED-480C-9403-7F775FEDE016}" type="slidenum">
              <a:rPr lang="ru-RU" smtClean="0"/>
              <a:pPr/>
              <a:t>32</a:t>
            </a:fld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3573016"/>
            <a:ext cx="8136904" cy="18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Философия определяет ценности: </a:t>
            </a:r>
          </a:p>
          <a:p>
            <a:r>
              <a:rPr lang="ru-RU" sz="2800" dirty="0" smtClean="0"/>
              <a:t>в УДМ – </a:t>
            </a:r>
            <a:r>
              <a:rPr lang="ru-RU" sz="2800" dirty="0" err="1" smtClean="0"/>
              <a:t>ЗУНы</a:t>
            </a:r>
            <a:r>
              <a:rPr lang="ru-RU" sz="2800" dirty="0" smtClean="0"/>
              <a:t>, </a:t>
            </a:r>
          </a:p>
          <a:p>
            <a:r>
              <a:rPr lang="ru-RU" sz="2800" dirty="0" smtClean="0"/>
              <a:t>в </a:t>
            </a:r>
            <a:r>
              <a:rPr lang="ru-RU" sz="2800" dirty="0" err="1" smtClean="0"/>
              <a:t>ЛОМо</a:t>
            </a:r>
            <a:r>
              <a:rPr lang="ru-RU" sz="2800" dirty="0" smtClean="0"/>
              <a:t> – развитие личности.</a:t>
            </a:r>
          </a:p>
          <a:p>
            <a:pPr marL="0" indent="0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700808"/>
            <a:ext cx="8147248" cy="158417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В основе парадигмы в педагогике лежит философия образования: </a:t>
            </a:r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Times New Roman" pitchFamily="18" charset="0"/>
              </a:rPr>
              <a:t>взгляд на человека, его развитие, его возможности, степень его свободы</a:t>
            </a:r>
            <a:endParaRPr lang="ru-RU" sz="2800" i="1" dirty="0">
              <a:solidFill>
                <a:schemeClr val="bg2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11560" y="260649"/>
            <a:ext cx="842493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3200" dirty="0" err="1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Полипарадигмальность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 в методологии современных исследований в образовании</a:t>
            </a:r>
            <a:endParaRPr lang="ru-RU" sz="32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060848"/>
            <a:ext cx="8229600" cy="33843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cs typeface="Times New Roman" pitchFamily="18" charset="0"/>
              </a:rPr>
              <a:t>Я.А. Коменский (1592 г.-1670 г.)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Стадия развития цивилизации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cs typeface="Times New Roman" pitchFamily="18" charset="0"/>
              </a:rPr>
              <a:t>потребность в человеке-исполнителе;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cs typeface="Times New Roman" pitchFamily="18" charset="0"/>
              </a:rPr>
              <a:t>скорость устаревания знаний соразмерна с периодом человеческой жизни;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cs typeface="Times New Roman" pitchFamily="18" charset="0"/>
              </a:rPr>
              <a:t>книгопечатание имело низкий уровень развития</a:t>
            </a:r>
          </a:p>
          <a:p>
            <a:pPr>
              <a:buFont typeface="Wingdings" pitchFamily="2" charset="2"/>
              <a:buChar char="Ø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11560" y="260649"/>
            <a:ext cx="842493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Полипарадигмальность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в методологии современных исследований в образовании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 dirty="0" smtClean="0">
                <a:solidFill>
                  <a:schemeClr val="accent1">
                    <a:lumMod val="75000"/>
                  </a:schemeClr>
                </a:solidFill>
              </a:rPr>
              <a:t>Методологические подходы в педагогическом исследовании</a:t>
            </a:r>
            <a:endParaRPr lang="ru-RU" sz="3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00680" y="1816224"/>
            <a:ext cx="7415736" cy="3556992"/>
          </a:xfrm>
        </p:spPr>
        <p:txBody>
          <a:bodyPr/>
          <a:lstStyle/>
          <a:p>
            <a:r>
              <a:rPr lang="ru-RU" sz="2800" dirty="0" smtClean="0"/>
              <a:t>Системный</a:t>
            </a:r>
          </a:p>
          <a:p>
            <a:r>
              <a:rPr lang="ru-RU" sz="2800" dirty="0" err="1" smtClean="0"/>
              <a:t>Деятельностный</a:t>
            </a:r>
            <a:endParaRPr lang="ru-RU" sz="2800" dirty="0" smtClean="0"/>
          </a:p>
          <a:p>
            <a:r>
              <a:rPr lang="ru-RU" sz="2800" dirty="0" smtClean="0"/>
              <a:t>Личностно-ориентированный</a:t>
            </a:r>
          </a:p>
          <a:p>
            <a:r>
              <a:rPr lang="ru-RU" sz="2800" dirty="0" smtClean="0"/>
              <a:t>Традиционный (</a:t>
            </a:r>
            <a:r>
              <a:rPr lang="ru-RU" sz="2800" dirty="0" err="1" smtClean="0"/>
              <a:t>ЗУНовский</a:t>
            </a:r>
            <a:r>
              <a:rPr lang="ru-RU" sz="2800" dirty="0" smtClean="0"/>
              <a:t>)</a:t>
            </a:r>
          </a:p>
          <a:p>
            <a:r>
              <a:rPr lang="ru-RU" sz="2800" dirty="0" err="1" smtClean="0"/>
              <a:t>Компетентностный</a:t>
            </a:r>
            <a:endParaRPr lang="ru-RU" sz="2800" dirty="0" smtClean="0"/>
          </a:p>
          <a:p>
            <a:r>
              <a:rPr lang="ru-RU" sz="2800" dirty="0" smtClean="0"/>
              <a:t>Образование для устойчивого развития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3810C0-80BA-4543-92FB-90CC3ACF56A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2980928"/>
          </a:xfrm>
          <a:ln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361950" indent="-3175">
              <a:buNone/>
            </a:pPr>
            <a:r>
              <a:rPr lang="ru-RU" sz="2800" b="1" i="1" dirty="0" smtClean="0">
                <a:solidFill>
                  <a:schemeClr val="bg2">
                    <a:lumMod val="50000"/>
                  </a:schemeClr>
                </a:solidFill>
              </a:rPr>
              <a:t>Устойчивое развитие  - </a:t>
            </a:r>
            <a:r>
              <a:rPr lang="ru-RU" sz="2800" dirty="0" smtClean="0"/>
              <a:t>определенные условия технико-экономического развития цивилизации без скачков и срывов, которые остановили бы и в будущем предотвратили разрушительные последствия потребительского отношения человека к природной среде.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7127704" cy="990600"/>
          </a:xfrm>
        </p:spPr>
        <p:txBody>
          <a:bodyPr/>
          <a:lstStyle/>
          <a:p>
            <a:r>
              <a:rPr lang="ru-RU" sz="3400" dirty="0" smtClean="0">
                <a:solidFill>
                  <a:schemeClr val="bg2">
                    <a:lumMod val="50000"/>
                  </a:schemeClr>
                </a:solidFill>
              </a:rPr>
              <a:t>Парадигма образования для устойчивого развития</a:t>
            </a:r>
            <a:endParaRPr lang="ru-RU" sz="3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83357"/>
            <a:ext cx="8064896" cy="4525963"/>
          </a:xfrm>
          <a:ln>
            <a:solidFill>
              <a:srgbClr val="0000FF"/>
            </a:solidFill>
          </a:ln>
        </p:spPr>
        <p:txBody>
          <a:bodyPr>
            <a:normAutofit fontScale="92500" lnSpcReduction="20000"/>
          </a:bodyPr>
          <a:lstStyle/>
          <a:p>
            <a:pPr lvl="0" indent="15875" algn="just">
              <a:buNone/>
            </a:pPr>
            <a:r>
              <a:rPr lang="ru-RU" sz="3000" b="1" dirty="0" smtClean="0">
                <a:ea typeface="Calibri" pitchFamily="34" charset="0"/>
                <a:cs typeface="Times New Roman" pitchFamily="18" charset="0"/>
              </a:rPr>
              <a:t>        </a:t>
            </a:r>
            <a:r>
              <a:rPr lang="ru-RU" sz="3000" b="1" dirty="0" smtClean="0">
                <a:solidFill>
                  <a:schemeClr val="bg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УР о</a:t>
            </a:r>
            <a:r>
              <a:rPr lang="ru-RU" sz="3000" b="1" i="1" dirty="0" smtClean="0">
                <a:solidFill>
                  <a:schemeClr val="bg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беспечивается</a:t>
            </a:r>
            <a:r>
              <a:rPr lang="ru-RU" sz="3000" dirty="0" smtClean="0">
                <a:solidFill>
                  <a:schemeClr val="bg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ea typeface="Calibri" pitchFamily="34" charset="0"/>
                <a:cs typeface="Times New Roman" pitchFamily="18" charset="0"/>
              </a:rPr>
              <a:t>человеком, сознание, мышление и деятельность которого способны:</a:t>
            </a:r>
          </a:p>
          <a:p>
            <a:pPr lvl="0" indent="15875" algn="just">
              <a:buFont typeface="Wingdings" pitchFamily="2" charset="2"/>
              <a:buChar char="ü"/>
            </a:pPr>
            <a:r>
              <a:rPr lang="ru-RU" sz="3000" dirty="0" smtClean="0">
                <a:ea typeface="Calibri" pitchFamily="34" charset="0"/>
                <a:cs typeface="Times New Roman" pitchFamily="18" charset="0"/>
              </a:rPr>
              <a:t>   решать проблемы не только настоящего, но и будущего;</a:t>
            </a:r>
          </a:p>
          <a:p>
            <a:pPr lvl="0" indent="15875" algn="just">
              <a:buFont typeface="Wingdings" pitchFamily="2" charset="2"/>
              <a:buChar char="ü"/>
            </a:pPr>
            <a:r>
              <a:rPr lang="ru-RU" sz="3000" dirty="0" smtClean="0">
                <a:ea typeface="Calibri" pitchFamily="34" charset="0"/>
                <a:cs typeface="Times New Roman" pitchFamily="18" charset="0"/>
              </a:rPr>
              <a:t>   направлять </a:t>
            </a:r>
            <a:r>
              <a:rPr lang="ru-RU" sz="3000" dirty="0" err="1" smtClean="0">
                <a:ea typeface="Calibri" pitchFamily="34" charset="0"/>
                <a:cs typeface="Times New Roman" pitchFamily="18" charset="0"/>
              </a:rPr>
              <a:t>природообразующую</a:t>
            </a:r>
            <a:r>
              <a:rPr lang="ru-RU" sz="3000" dirty="0" smtClean="0">
                <a:ea typeface="Calibri" pitchFamily="34" charset="0"/>
                <a:cs typeface="Times New Roman" pitchFamily="18" charset="0"/>
              </a:rPr>
              <a:t> практику по рациональной траектории на основе умения предвидеть и прогнозировать последствия этой деятельности;</a:t>
            </a:r>
          </a:p>
          <a:p>
            <a:pPr lvl="0" indent="15875" algn="just">
              <a:buFont typeface="Wingdings" pitchFamily="2" charset="2"/>
              <a:buChar char="ü"/>
            </a:pPr>
            <a:r>
              <a:rPr lang="ru-RU" sz="3000" dirty="0" smtClean="0">
                <a:ea typeface="Calibri" pitchFamily="34" charset="0"/>
                <a:cs typeface="Times New Roman" pitchFamily="18" charset="0"/>
              </a:rPr>
              <a:t>   реализовывать в случае необходимости превентивные, упреждающие действия на основе разумных, нравственно-гуманистических решений.</a:t>
            </a:r>
            <a:endParaRPr lang="ru-RU" sz="30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715200" cy="1143000"/>
          </a:xfrm>
        </p:spPr>
        <p:txBody>
          <a:bodyPr/>
          <a:lstStyle/>
          <a:p>
            <a:r>
              <a:rPr lang="ru-RU" sz="3400" dirty="0" smtClean="0">
                <a:solidFill>
                  <a:schemeClr val="bg2">
                    <a:lumMod val="50000"/>
                  </a:schemeClr>
                </a:solidFill>
              </a:rPr>
              <a:t>Парадигма образования для устойчивого развития</a:t>
            </a:r>
            <a:endParaRPr lang="ru-RU" sz="3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8435280" cy="4104456"/>
          </a:xfrm>
          <a:ln>
            <a:solidFill>
              <a:srgbClr val="0000FF"/>
            </a:solidFill>
          </a:ln>
        </p:spPr>
        <p:txBody>
          <a:bodyPr>
            <a:noAutofit/>
          </a:bodyPr>
          <a:lstStyle/>
          <a:p>
            <a:pPr lvl="0" indent="15875" algn="just">
              <a:buNone/>
            </a:pPr>
            <a:r>
              <a:rPr lang="ru-RU" sz="2800" dirty="0" smtClean="0">
                <a:ea typeface="Calibri" pitchFamily="34" charset="0"/>
                <a:cs typeface="Times New Roman" pitchFamily="18" charset="0"/>
              </a:rPr>
              <a:t>     Система образования переживает кризис и уже не удовлетворяет потребностей современной жизни и в основном моделирует в существенно деформированном виде прошлое нашей цивилизации и науки. «Отстающее» и неадекватное образование, будучи одним из самых масштабных социальных систем общества ориентировано в настоящее время на модели неустойчивого развития (НУР)  [А. Д. Урсул].</a:t>
            </a:r>
            <a:endParaRPr lang="ru-RU" sz="2800" dirty="0" smtClean="0">
              <a:cs typeface="Times New Roman" pitchFamily="18" charset="0"/>
            </a:endParaRP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7487744" cy="990600"/>
          </a:xfrm>
        </p:spPr>
        <p:txBody>
          <a:bodyPr/>
          <a:lstStyle/>
          <a:p>
            <a:r>
              <a:rPr lang="ru-RU" sz="3400" dirty="0" smtClean="0">
                <a:solidFill>
                  <a:schemeClr val="bg2">
                    <a:lumMod val="50000"/>
                  </a:schemeClr>
                </a:solidFill>
              </a:rPr>
              <a:t>Парадигма образования для устойчивого развития</a:t>
            </a:r>
            <a:endParaRPr lang="ru-RU" sz="3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Другая 3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490C5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9706</TotalTime>
  <Words>1449</Words>
  <Application>Microsoft Office PowerPoint</Application>
  <PresentationFormat>Экран (4:3)</PresentationFormat>
  <Paragraphs>249</Paragraphs>
  <Slides>32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Обычная</vt:lpstr>
      <vt:lpstr>КОМПЕТЕНТНОСТНЫЙ ПОДХОД В РЕАЛИЗАЦИИ СОВРЕМЕННОГО КАЧЕСТВЕННОГО ОБРАЗОВАНИЯ</vt:lpstr>
      <vt:lpstr>Основы образовательной политики России</vt:lpstr>
      <vt:lpstr>Слайд 3</vt:lpstr>
      <vt:lpstr>В основе парадигмы в педагогике лежит философия образования: взгляд на человека, его развитие, его возможности, степень его свободы</vt:lpstr>
      <vt:lpstr>Слайд 5</vt:lpstr>
      <vt:lpstr>Методологические подходы в педагогическом исследовании</vt:lpstr>
      <vt:lpstr>Парадигма образования для устойчивого развития</vt:lpstr>
      <vt:lpstr>Парадигма образования для устойчивого развития</vt:lpstr>
      <vt:lpstr>Парадигма образования для устойчивого развития</vt:lpstr>
      <vt:lpstr>Парадигма образования для устойчивого развития</vt:lpstr>
      <vt:lpstr>Развитие методологии</vt:lpstr>
      <vt:lpstr>Компетентностный подход (КП)</vt:lpstr>
      <vt:lpstr>Причины введения КП</vt:lpstr>
      <vt:lpstr>Причины введения КП</vt:lpstr>
      <vt:lpstr>Повод к введению КП</vt:lpstr>
      <vt:lpstr>Международная оценка образовательных достижений</vt:lpstr>
      <vt:lpstr>Международная оценка образовательных достижений</vt:lpstr>
      <vt:lpstr>Международная оценка образовательных достижений</vt:lpstr>
      <vt:lpstr>Международная оценка образовательных достижений</vt:lpstr>
      <vt:lpstr>Международная оценка образовательных достижений</vt:lpstr>
      <vt:lpstr>Международная оценка образовательных достижений</vt:lpstr>
      <vt:lpstr>Слайд 22</vt:lpstr>
      <vt:lpstr>Слайд 23</vt:lpstr>
      <vt:lpstr>Слайд 24</vt:lpstr>
      <vt:lpstr>Базовые понятия</vt:lpstr>
      <vt:lpstr>Характерные особенности компетентности по А.В. Хуторскому</vt:lpstr>
      <vt:lpstr>Конкретизация понятий</vt:lpstr>
      <vt:lpstr>Группы компетентностей</vt:lpstr>
      <vt:lpstr>Конкретизация понятийного аппарата</vt:lpstr>
      <vt:lpstr>Иерархия образовательных компетенций</vt:lpstr>
      <vt:lpstr>Структура компетентности</vt:lpstr>
      <vt:lpstr>Примерные темы исследований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карьерной компетентности студентов в профессиональном образовании</dc:title>
  <dc:creator>user</dc:creator>
  <cp:lastModifiedBy>1</cp:lastModifiedBy>
  <cp:revision>1451</cp:revision>
  <dcterms:modified xsi:type="dcterms:W3CDTF">2017-11-26T11:08:03Z</dcterms:modified>
</cp:coreProperties>
</file>