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75" r:id="rId2"/>
    <p:sldId id="262" r:id="rId3"/>
    <p:sldId id="264" r:id="rId4"/>
    <p:sldId id="280" r:id="rId5"/>
    <p:sldId id="282" r:id="rId6"/>
    <p:sldId id="265" r:id="rId7"/>
    <p:sldId id="28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ar32slm47" initials="w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>
      <p:cViewPr>
        <p:scale>
          <a:sx n="100" d="100"/>
          <a:sy n="100" d="100"/>
        </p:scale>
        <p:origin x="-516" y="12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2B62B-95CE-403D-B00D-FD3EFE6F10CC}" type="datetimeFigureOut">
              <a:rPr lang="ru-RU" smtClean="0"/>
              <a:pPr/>
              <a:t>30.11.2015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0744-1ADA-472C-93B6-1CD2584DEC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2B62B-95CE-403D-B00D-FD3EFE6F10CC}" type="datetimeFigureOut">
              <a:rPr lang="ru-RU" smtClean="0"/>
              <a:pPr/>
              <a:t>30.11.2015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0744-1ADA-472C-93B6-1CD2584DEC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2B62B-95CE-403D-B00D-FD3EFE6F10CC}" type="datetimeFigureOut">
              <a:rPr lang="ru-RU" smtClean="0"/>
              <a:pPr/>
              <a:t>30.11.2015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0744-1ADA-472C-93B6-1CD2584DEC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2B62B-95CE-403D-B00D-FD3EFE6F10CC}" type="datetimeFigureOut">
              <a:rPr lang="ru-RU" smtClean="0"/>
              <a:pPr/>
              <a:t>30.11.2015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0744-1ADA-472C-93B6-1CD2584DEC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2B62B-95CE-403D-B00D-FD3EFE6F10CC}" type="datetimeFigureOut">
              <a:rPr lang="ru-RU" smtClean="0"/>
              <a:pPr/>
              <a:t>30.11.2015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0744-1ADA-472C-93B6-1CD2584DEC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2B62B-95CE-403D-B00D-FD3EFE6F10CC}" type="datetimeFigureOut">
              <a:rPr lang="ru-RU" smtClean="0"/>
              <a:pPr/>
              <a:t>30.11.2015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0744-1ADA-472C-93B6-1CD2584DEC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2B62B-95CE-403D-B00D-FD3EFE6F10CC}" type="datetimeFigureOut">
              <a:rPr lang="ru-RU" smtClean="0"/>
              <a:pPr/>
              <a:t>30.11.2015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0744-1ADA-472C-93B6-1CD2584DEC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2B62B-95CE-403D-B00D-FD3EFE6F10CC}" type="datetimeFigureOut">
              <a:rPr lang="ru-RU" smtClean="0"/>
              <a:pPr/>
              <a:t>30.11.2015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0744-1ADA-472C-93B6-1CD2584DEC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2B62B-95CE-403D-B00D-FD3EFE6F10CC}" type="datetimeFigureOut">
              <a:rPr lang="ru-RU" smtClean="0"/>
              <a:pPr/>
              <a:t>30.11.2015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0744-1ADA-472C-93B6-1CD2584DEC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2B62B-95CE-403D-B00D-FD3EFE6F10CC}" type="datetimeFigureOut">
              <a:rPr lang="ru-RU" smtClean="0"/>
              <a:pPr/>
              <a:t>30.11.2015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0744-1ADA-472C-93B6-1CD2584DEC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2B62B-95CE-403D-B00D-FD3EFE6F10CC}" type="datetimeFigureOut">
              <a:rPr lang="ru-RU" smtClean="0"/>
              <a:pPr/>
              <a:t>30.11.2015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2360744-1ADA-472C-93B6-1CD2584DECF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222B62B-95CE-403D-B00D-FD3EFE6F10CC}" type="datetimeFigureOut">
              <a:rPr lang="ru-RU" smtClean="0"/>
              <a:pPr/>
              <a:t>30.11.2015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2360744-1ADA-472C-93B6-1CD2584DECF1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0001-002-Ispolzovanie-raznykh-UMK-v-nachalnoj-shko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80528" y="-1"/>
            <a:ext cx="9144000" cy="6453337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971600" y="2143116"/>
            <a:ext cx="4104456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543300" algn="l"/>
              </a:tabLst>
            </a:pPr>
            <a:r>
              <a:rPr lang="ru-RU" sz="3600" b="1" dirty="0" smtClean="0">
                <a:latin typeface="Arial" pitchFamily="34" charset="0"/>
              </a:rPr>
              <a:t>Неделя педагогики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543300" algn="l"/>
              </a:tabLst>
            </a:pPr>
            <a:r>
              <a:rPr lang="ru-RU" sz="3600" b="1" dirty="0" smtClean="0">
                <a:latin typeface="Arial" pitchFamily="34" charset="0"/>
              </a:rPr>
              <a:t> и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543300" algn="l"/>
              </a:tabLst>
            </a:pPr>
            <a:r>
              <a:rPr lang="ru-RU" sz="3600" b="1" dirty="0" smtClean="0">
                <a:latin typeface="Arial" pitchFamily="34" charset="0"/>
              </a:rPr>
              <a:t>психологии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543300" algn="l"/>
              </a:tabLst>
            </a:pPr>
            <a:endParaRPr lang="ru-RU" sz="3600" b="1" dirty="0" smtClean="0">
              <a:latin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543300" algn="l"/>
              </a:tabLst>
            </a:pPr>
            <a:r>
              <a:rPr lang="ru-RU" sz="2800" i="1" dirty="0" smtClean="0">
                <a:latin typeface="Arial" pitchFamily="34" charset="0"/>
              </a:rPr>
              <a:t>30.11.2015-5.12.2015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357554" y="6488668"/>
            <a:ext cx="22145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Лесосибирск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2015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0" name="Picture 6" descr="http://uapryal.com.ua/wp-content/uploads/2012/12/lesosibirsk-300x19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9191" y="-1"/>
            <a:ext cx="4214810" cy="2887923"/>
          </a:xfrm>
          <a:prstGeom prst="rect">
            <a:avLst/>
          </a:prstGeom>
          <a:noFill/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http://www.daotaodichthuat.edu.vn/upload/article/556069919_ScholarshipClipAr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7984" y="4840927"/>
            <a:ext cx="2286016" cy="2017073"/>
          </a:xfrm>
          <a:prstGeom prst="rect">
            <a:avLst/>
          </a:prstGeom>
          <a:noFill/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11409578"/>
              </p:ext>
            </p:extLst>
          </p:nvPr>
        </p:nvGraphicFramePr>
        <p:xfrm>
          <a:off x="457200" y="1196753"/>
          <a:ext cx="7355160" cy="4169337"/>
        </p:xfrm>
        <a:graphic>
          <a:graphicData uri="http://schemas.openxmlformats.org/drawingml/2006/table">
            <a:tbl>
              <a:tblPr firstRow="1" firstCol="1" bandRow="1"/>
              <a:tblGrid>
                <a:gridCol w="1378496"/>
                <a:gridCol w="1584176"/>
                <a:gridCol w="4392488"/>
              </a:tblGrid>
              <a:tr h="3291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дата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49" marR="636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время и место 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49" marR="636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мероприятие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49" marR="636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597">
                <a:tc rowSpan="4"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30.11</a:t>
                      </a:r>
                      <a:r>
                        <a:rPr lang="ru-RU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2015</a:t>
                      </a:r>
                    </a:p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Пон</a:t>
                      </a:r>
                      <a:r>
                        <a:rPr lang="ru-RU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49" marR="636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14.00 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ауд</a:t>
                      </a: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304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49" marR="636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Открытие  Недели  педагогики  и  психологии  </a:t>
                      </a:r>
                    </a:p>
                  </a:txBody>
                  <a:tcPr marL="63649" marR="636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663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12.00 и 14.15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Ауд</a:t>
                      </a: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309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49" marR="636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Образовательное </a:t>
                      </a: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событие для 2 ПИПНО «Защита проектов уроков»</a:t>
                      </a:r>
                    </a:p>
                  </a:txBody>
                  <a:tcPr marL="63649" marR="636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71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13.15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Ауд</a:t>
                      </a: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302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49" marR="636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Олимпиада по педагогике среди студентов 1 </a:t>
                      </a: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тур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49" marR="636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777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14.00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Ауд.304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49" marR="636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Олимпиада по психологии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49" marR="636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www.daotaodichthuat.edu.vn/upload/article/556069919_ScholarshipClipAr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7984" y="4840927"/>
            <a:ext cx="2286016" cy="2017073"/>
          </a:xfrm>
          <a:prstGeom prst="rect">
            <a:avLst/>
          </a:prstGeom>
          <a:noFill/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81708364"/>
              </p:ext>
            </p:extLst>
          </p:nvPr>
        </p:nvGraphicFramePr>
        <p:xfrm>
          <a:off x="457200" y="1935163"/>
          <a:ext cx="7355160" cy="1065251"/>
        </p:xfrm>
        <a:graphic>
          <a:graphicData uri="http://schemas.openxmlformats.org/drawingml/2006/table">
            <a:tbl>
              <a:tblPr firstRow="1" firstCol="1" bandRow="1"/>
              <a:tblGrid>
                <a:gridCol w="1378496"/>
                <a:gridCol w="1584176"/>
                <a:gridCol w="4392488"/>
              </a:tblGrid>
              <a:tr h="3291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дата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49" marR="636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время и место 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49" marR="636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мероприятие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49" marR="636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597"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1.12.</a:t>
                      </a:r>
                    </a:p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2015</a:t>
                      </a:r>
                    </a:p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Вторник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49" marR="636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13.30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Ауд.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311 и 312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/>
                          <a:ea typeface="Calibri"/>
                        </a:rPr>
                        <a:t>Олимпиада по педагогике среди студентов 2 тур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49" marR="636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www.daotaodichthuat.edu.vn/upload/article/556069919_ScholarshipClipAr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7984" y="4840927"/>
            <a:ext cx="2286016" cy="2017073"/>
          </a:xfrm>
          <a:prstGeom prst="rect">
            <a:avLst/>
          </a:prstGeom>
          <a:noFill/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90508486"/>
              </p:ext>
            </p:extLst>
          </p:nvPr>
        </p:nvGraphicFramePr>
        <p:xfrm>
          <a:off x="457200" y="908721"/>
          <a:ext cx="7355160" cy="5247716"/>
        </p:xfrm>
        <a:graphic>
          <a:graphicData uri="http://schemas.openxmlformats.org/drawingml/2006/table">
            <a:tbl>
              <a:tblPr firstRow="1" firstCol="1" bandRow="1"/>
              <a:tblGrid>
                <a:gridCol w="1378496"/>
                <a:gridCol w="1584176"/>
                <a:gridCol w="4392488"/>
              </a:tblGrid>
              <a:tr h="4091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дата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49" marR="636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время и место 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49" marR="636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мероприятие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49" marR="636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7351">
                <a:tc rowSpan="2"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2.12.</a:t>
                      </a:r>
                    </a:p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2015</a:t>
                      </a:r>
                    </a:p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среда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49" marR="636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13.30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Ауд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309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Олимпиада по педагогике среди студентов 3 тур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116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14.00-15.00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Ауд. 302 и 209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Фестиваль игровых технологий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4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Ауд</a:t>
                      </a: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302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: </a:t>
                      </a:r>
                      <a:r>
                        <a:rPr lang="ru-RU" sz="1400" b="1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Автушко</a:t>
                      </a: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Л.И.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(викторина),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        </a:t>
                      </a:r>
                      <a:r>
                        <a:rPr lang="ru-RU" sz="1400" b="1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Кутугина</a:t>
                      </a: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В.И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.(</a:t>
                      </a:r>
                      <a:r>
                        <a:rPr lang="ru-RU" sz="14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коммуникат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игры),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     Кравченко Г.А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 (дидактические игры),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</a:t>
                      </a:r>
                      <a:r>
                        <a:rPr lang="ru-RU" sz="1400" b="1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Газизова</a:t>
                      </a: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Т.В.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(игровые перемены в школе),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Ауд</a:t>
                      </a: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209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: </a:t>
                      </a: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Майорова Г.Г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.(викторина по </a:t>
                      </a:r>
                      <a:r>
                        <a:rPr lang="ru-RU" sz="14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окр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миру), 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 Колесникова Т.А.,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(ТРИЗ),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Колокольникова</a:t>
                      </a: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З.У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 (в поисках доктора Ватсона).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095607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www.daotaodichthuat.edu.vn/upload/article/556069919_ScholarshipClipAr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7984" y="4840927"/>
            <a:ext cx="2286016" cy="2017073"/>
          </a:xfrm>
          <a:prstGeom prst="rect">
            <a:avLst/>
          </a:prstGeom>
          <a:noFill/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56275905"/>
              </p:ext>
            </p:extLst>
          </p:nvPr>
        </p:nvGraphicFramePr>
        <p:xfrm>
          <a:off x="457200" y="908721"/>
          <a:ext cx="7355160" cy="3541628"/>
        </p:xfrm>
        <a:graphic>
          <a:graphicData uri="http://schemas.openxmlformats.org/drawingml/2006/table">
            <a:tbl>
              <a:tblPr firstRow="1" firstCol="1" bandRow="1"/>
              <a:tblGrid>
                <a:gridCol w="1378496"/>
                <a:gridCol w="1584176"/>
                <a:gridCol w="4392488"/>
              </a:tblGrid>
              <a:tr h="2639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дата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49" marR="636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время и место 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49" marR="636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мероприятие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49" marR="636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4520">
                <a:tc rowSpan="3"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3.12.</a:t>
                      </a:r>
                    </a:p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2015</a:t>
                      </a:r>
                    </a:p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четверг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49" marR="636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14.00-15.00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Ауд</a:t>
                      </a: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309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Брейн</a:t>
                      </a:r>
                      <a:r>
                        <a:rPr lang="ru-RU" sz="1400" b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-ринг по методике математики </a:t>
                      </a:r>
                      <a:r>
                        <a:rPr lang="ru-RU" sz="1400" b="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меду 2ПИПНО и 3ПИПНО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98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14.00-15.00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Ауд.302,</a:t>
                      </a:r>
                      <a:r>
                        <a:rPr lang="ru-RU" sz="1400" b="1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ауд. </a:t>
                      </a: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206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Мастер-классы по психологии:</a:t>
                      </a:r>
                    </a:p>
                    <a:p>
                      <a:pPr marL="285750" indent="-285750" algn="just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«Метафорические карты как средство работы психолога»</a:t>
                      </a:r>
                    </a:p>
                    <a:p>
                      <a:pPr marL="0" indent="0" algn="just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(ведущий:  Мартынова  М.А.)</a:t>
                      </a:r>
                    </a:p>
                    <a:p>
                      <a:pPr marL="285750" indent="-285750" algn="just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«Навыки </a:t>
                      </a:r>
                      <a:r>
                        <a:rPr lang="ru-RU" sz="1400" b="1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самопрезентации</a:t>
                      </a: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 </a:t>
                      </a:r>
                    </a:p>
                    <a:p>
                      <a:pPr marL="0" indent="0" algn="just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4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(ведущий:  </a:t>
                      </a:r>
                      <a:r>
                        <a:rPr lang="ru-RU" sz="1400" b="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Паркайкина</a:t>
                      </a:r>
                      <a:r>
                        <a:rPr lang="ru-RU" sz="14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Г.А.).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01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17.00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Ауд</a:t>
                      </a: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207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Педагогический </a:t>
                      </a:r>
                      <a:r>
                        <a:rPr lang="ru-RU" sz="1400" b="1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видеоклуб</a:t>
                      </a:r>
                      <a:r>
                        <a:rPr lang="ru-RU" sz="1400" b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«Я - педагог»  </a:t>
                      </a:r>
                      <a:endParaRPr lang="ru-RU" sz="1400" b="1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1400" b="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фильм </a:t>
                      </a:r>
                      <a:r>
                        <a:rPr lang="ru-RU" sz="1400" b="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«Школа </a:t>
                      </a:r>
                      <a:r>
                        <a:rPr lang="ru-RU" sz="1400" b="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Саммерхилл</a:t>
                      </a:r>
                      <a:r>
                        <a:rPr lang="ru-RU" sz="1400" b="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2135620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http://www.daotaodichthuat.edu.vn/upload/article/556069919_ScholarshipClipAr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7984" y="4840927"/>
            <a:ext cx="2286016" cy="2017073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2286000" y="1028343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Arial"/>
              </a:rPr>
              <a:t>   </a:t>
            </a:r>
            <a:endParaRPr lang="ru-RU" b="0" i="0" dirty="0">
              <a:solidFill>
                <a:srgbClr val="000000"/>
              </a:solidFill>
              <a:effectLst/>
              <a:latin typeface="Arial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8238551"/>
              </p:ext>
            </p:extLst>
          </p:nvPr>
        </p:nvGraphicFramePr>
        <p:xfrm>
          <a:off x="457200" y="1935163"/>
          <a:ext cx="7355160" cy="1065251"/>
        </p:xfrm>
        <a:graphic>
          <a:graphicData uri="http://schemas.openxmlformats.org/drawingml/2006/table">
            <a:tbl>
              <a:tblPr firstRow="1" firstCol="1" bandRow="1"/>
              <a:tblGrid>
                <a:gridCol w="1378496"/>
                <a:gridCol w="1584176"/>
                <a:gridCol w="4392488"/>
              </a:tblGrid>
              <a:tr h="3291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дата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49" marR="636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время и место 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49" marR="636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мероприятие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49" marR="636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597"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4.12.</a:t>
                      </a:r>
                    </a:p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2015</a:t>
                      </a:r>
                    </a:p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пятница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49" marR="636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13.30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Ауд. 309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Интеллектуальная игра «Умники и умницы»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(для студентов ФФ и ФМФ)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49" marR="636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9302105"/>
              </p:ext>
            </p:extLst>
          </p:nvPr>
        </p:nvGraphicFramePr>
        <p:xfrm>
          <a:off x="457200" y="1935163"/>
          <a:ext cx="7355160" cy="1774888"/>
        </p:xfrm>
        <a:graphic>
          <a:graphicData uri="http://schemas.openxmlformats.org/drawingml/2006/table">
            <a:tbl>
              <a:tblPr firstRow="1" firstCol="1" bandRow="1"/>
              <a:tblGrid>
                <a:gridCol w="1378496"/>
                <a:gridCol w="1584176"/>
                <a:gridCol w="4392488"/>
              </a:tblGrid>
              <a:tr h="3291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дата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49" marR="636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время и место 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49" marR="636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мероприятие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49" marR="636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6646">
                <a:tc rowSpan="2"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5.12. 2015</a:t>
                      </a:r>
                    </a:p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суббота</a:t>
                      </a:r>
                    </a:p>
                  </a:txBody>
                  <a:tcPr marL="63649" marR="636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13.30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спортивный зал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Интерактивная игра «Территория </a:t>
                      </a: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  <a:sym typeface="Symbol"/>
                        </a:rPr>
                        <a:t></a:t>
                      </a: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49" marR="636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90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14.00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Ауд.304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Закрытие недели</a:t>
                      </a:r>
                      <a:r>
                        <a:rPr lang="ru-RU" sz="1400" b="1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педагогики и психологии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49" marR="636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" name="Picture 4" descr="http://www.daotaodichthuat.edu.vn/upload/article/556069919_ScholarshipClipAr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7984" y="4840927"/>
            <a:ext cx="2286016" cy="201707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1851832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354</TotalTime>
  <Words>216</Words>
  <Application>Microsoft Office PowerPoint</Application>
  <PresentationFormat>Экран (4:3)</PresentationFormat>
  <Paragraphs>99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war32slm47</dc:creator>
  <cp:lastModifiedBy>Admin</cp:lastModifiedBy>
  <cp:revision>39</cp:revision>
  <dcterms:created xsi:type="dcterms:W3CDTF">2014-06-16T13:17:37Z</dcterms:created>
  <dcterms:modified xsi:type="dcterms:W3CDTF">2015-11-30T03:44:46Z</dcterms:modified>
</cp:coreProperties>
</file>