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5" r:id="rId2"/>
    <p:sldId id="262" r:id="rId3"/>
    <p:sldId id="264" r:id="rId4"/>
    <p:sldId id="280" r:id="rId5"/>
    <p:sldId id="282" r:id="rId6"/>
    <p:sldId id="265" r:id="rId7"/>
    <p:sldId id="28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r32slm47" initials="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100" d="100"/>
          <a:sy n="100" d="100"/>
        </p:scale>
        <p:origin x="-516" y="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B62B-95CE-403D-B00D-FD3EFE6F10CC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0744-1ADA-472C-93B6-1CD2584DE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B62B-95CE-403D-B00D-FD3EFE6F10CC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0744-1ADA-472C-93B6-1CD2584DE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B62B-95CE-403D-B00D-FD3EFE6F10CC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0744-1ADA-472C-93B6-1CD2584DE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B62B-95CE-403D-B00D-FD3EFE6F10CC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0744-1ADA-472C-93B6-1CD2584DE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B62B-95CE-403D-B00D-FD3EFE6F10CC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0744-1ADA-472C-93B6-1CD2584DE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B62B-95CE-403D-B00D-FD3EFE6F10CC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0744-1ADA-472C-93B6-1CD2584DE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B62B-95CE-403D-B00D-FD3EFE6F10CC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0744-1ADA-472C-93B6-1CD2584DE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B62B-95CE-403D-B00D-FD3EFE6F10CC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0744-1ADA-472C-93B6-1CD2584DE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B62B-95CE-403D-B00D-FD3EFE6F10CC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0744-1ADA-472C-93B6-1CD2584DE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B62B-95CE-403D-B00D-FD3EFE6F10CC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0744-1ADA-472C-93B6-1CD2584DE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B62B-95CE-403D-B00D-FD3EFE6F10CC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2360744-1ADA-472C-93B6-1CD2584DE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22B62B-95CE-403D-B00D-FD3EFE6F10CC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360744-1ADA-472C-93B6-1CD2584DECF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1-002-Ispolzovanie-raznykh-UMK-v-nachalnoj-shk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80528" y="-1"/>
            <a:ext cx="9144000" cy="645333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71600" y="2143116"/>
            <a:ext cx="410445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43300" algn="l"/>
              </a:tabLst>
            </a:pPr>
            <a:r>
              <a:rPr lang="ru-RU" sz="3600" b="1" dirty="0" smtClean="0">
                <a:latin typeface="Arial" pitchFamily="34" charset="0"/>
              </a:rPr>
              <a:t>Неделя педагогики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43300" algn="l"/>
              </a:tabLst>
            </a:pPr>
            <a:r>
              <a:rPr lang="ru-RU" sz="3600" b="1" dirty="0" smtClean="0">
                <a:latin typeface="Arial" pitchFamily="34" charset="0"/>
              </a:rPr>
              <a:t> и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43300" algn="l"/>
              </a:tabLst>
            </a:pPr>
            <a:r>
              <a:rPr lang="ru-RU" sz="3600" b="1" dirty="0" smtClean="0">
                <a:latin typeface="Arial" pitchFamily="34" charset="0"/>
              </a:rPr>
              <a:t>психологии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43300" algn="l"/>
              </a:tabLst>
            </a:pPr>
            <a:endParaRPr lang="ru-RU" sz="3600" b="1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43300" algn="l"/>
              </a:tabLst>
            </a:pPr>
            <a:r>
              <a:rPr lang="ru-RU" sz="2800" i="1" dirty="0" smtClean="0">
                <a:latin typeface="Arial" pitchFamily="34" charset="0"/>
              </a:rPr>
              <a:t>30.11.2015-5.12.2015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57554" y="6488668"/>
            <a:ext cx="22145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Лесосибирск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2015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http://uapryal.com.ua/wp-content/uploads/2012/12/lesosibirsk-300x1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1" y="-1"/>
            <a:ext cx="4214810" cy="2887923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www.daotaodichthuat.edu.vn/upload/article/556069919_Scholarship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7984" y="4840927"/>
            <a:ext cx="2286016" cy="2017073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11409578"/>
              </p:ext>
            </p:extLst>
          </p:nvPr>
        </p:nvGraphicFramePr>
        <p:xfrm>
          <a:off x="457200" y="1196753"/>
          <a:ext cx="7355160" cy="4169337"/>
        </p:xfrm>
        <a:graphic>
          <a:graphicData uri="http://schemas.openxmlformats.org/drawingml/2006/table">
            <a:tbl>
              <a:tblPr firstRow="1" firstCol="1" bandRow="1"/>
              <a:tblGrid>
                <a:gridCol w="1378496"/>
                <a:gridCol w="1584176"/>
                <a:gridCol w="4392488"/>
              </a:tblGrid>
              <a:tr h="329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время и место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597">
                <a:tc rowSpan="4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30.11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Пон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14.00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ауд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304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Открытие  Недели  педагогики  и  психологии  </a:t>
                      </a: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66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12.00 и 14.15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Ауд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309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Образовательное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событие для 2 ПИПНО «Защита проектов уроков»</a:t>
                      </a: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1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13.15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Ауд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302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Олимпиада по педагогике среди студентов 1 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тур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7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Ауд.304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Олимпиада по психологии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daotaodichthuat.edu.vn/upload/article/556069919_Scholarship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7984" y="4840927"/>
            <a:ext cx="2286016" cy="201707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81708364"/>
              </p:ext>
            </p:extLst>
          </p:nvPr>
        </p:nvGraphicFramePr>
        <p:xfrm>
          <a:off x="457200" y="1935163"/>
          <a:ext cx="7355160" cy="1065251"/>
        </p:xfrm>
        <a:graphic>
          <a:graphicData uri="http://schemas.openxmlformats.org/drawingml/2006/table">
            <a:tbl>
              <a:tblPr firstRow="1" firstCol="1" bandRow="1"/>
              <a:tblGrid>
                <a:gridCol w="1378496"/>
                <a:gridCol w="1584176"/>
                <a:gridCol w="4392488"/>
              </a:tblGrid>
              <a:tr h="329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время и место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597"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1.12.</a:t>
                      </a: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Вторник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13.30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Ауд.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311 и 312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</a:rPr>
                        <a:t>Олимпиада по педагогике среди студентов 2 тур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daotaodichthuat.edu.vn/upload/article/556069919_Scholarship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7984" y="4840927"/>
            <a:ext cx="2286016" cy="2017073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90508486"/>
              </p:ext>
            </p:extLst>
          </p:nvPr>
        </p:nvGraphicFramePr>
        <p:xfrm>
          <a:off x="457200" y="908721"/>
          <a:ext cx="7355160" cy="5247716"/>
        </p:xfrm>
        <a:graphic>
          <a:graphicData uri="http://schemas.openxmlformats.org/drawingml/2006/table">
            <a:tbl>
              <a:tblPr firstRow="1" firstCol="1" bandRow="1"/>
              <a:tblGrid>
                <a:gridCol w="1378496"/>
                <a:gridCol w="1584176"/>
                <a:gridCol w="4392488"/>
              </a:tblGrid>
              <a:tr h="409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время и место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7351"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2.12.</a:t>
                      </a: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13.30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Ауд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309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Олимпиада по педагогике среди студентов 3 тур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11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14.00-15.00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Ауд. 302 и 209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Фестиваль игровых технологий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Ауд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302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r>
                        <a:rPr lang="ru-RU" sz="14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Автушко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Л.И.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(викторина),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</a:t>
                      </a:r>
                      <a:r>
                        <a:rPr lang="ru-RU" sz="14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Кутугина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В.И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.(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коммуникат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игры),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Кравченко Г.А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(дидактические игры),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r>
                        <a:rPr lang="ru-RU" sz="14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Газизова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Т.В.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(игровые перемены в школе),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Ауд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209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Майорова Г.Г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.(викторина по 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окр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миру),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Колесникова Т.А.,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(ТРИЗ),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Колокольникова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З.У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(в поисках доктора Ватсона).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95607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daotaodichthuat.edu.vn/upload/article/556069919_Scholarship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7984" y="4840927"/>
            <a:ext cx="2286016" cy="2017073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6275905"/>
              </p:ext>
            </p:extLst>
          </p:nvPr>
        </p:nvGraphicFramePr>
        <p:xfrm>
          <a:off x="457200" y="908721"/>
          <a:ext cx="7355160" cy="3541628"/>
        </p:xfrm>
        <a:graphic>
          <a:graphicData uri="http://schemas.openxmlformats.org/drawingml/2006/table">
            <a:tbl>
              <a:tblPr firstRow="1" firstCol="1" bandRow="1"/>
              <a:tblGrid>
                <a:gridCol w="1378496"/>
                <a:gridCol w="1584176"/>
                <a:gridCol w="4392488"/>
              </a:tblGrid>
              <a:tr h="263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время и место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520">
                <a:tc rowSpan="3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3.12.</a:t>
                      </a: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четверг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14.00-15.00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Ауд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309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Брейн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-ринг по методике математики </a:t>
                      </a:r>
                      <a:r>
                        <a:rPr lang="ru-RU" sz="14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меду 2ПИПНО и 3ПИПНО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8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14.00-15.00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Ауд.302,</a:t>
                      </a:r>
                      <a:r>
                        <a:rPr lang="ru-RU" sz="14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ауд. 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206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Мастер-классы по психологии: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«Метафорические карты как средство работы психолога»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(ведущий:  Мартынова  М.А.)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«Навыки </a:t>
                      </a:r>
                      <a:r>
                        <a:rPr lang="ru-RU" sz="1400" b="1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самопрезентации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 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(ведущий:  </a:t>
                      </a:r>
                      <a:r>
                        <a:rPr lang="ru-RU" sz="1400" b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Паркайкина</a:t>
                      </a:r>
                      <a:r>
                        <a:rPr lang="ru-RU" sz="14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Г.А.).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Ауд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207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Педагогический </a:t>
                      </a:r>
                      <a:r>
                        <a:rPr lang="ru-RU" sz="1400" b="1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видеоклуб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«Я - педагог»  </a:t>
                      </a:r>
                      <a:endParaRPr lang="ru-RU" sz="14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фильм </a:t>
                      </a:r>
                      <a:r>
                        <a:rPr lang="ru-RU" sz="14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«Школа </a:t>
                      </a:r>
                      <a:r>
                        <a:rPr lang="ru-RU" sz="14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Саммерхилл</a:t>
                      </a:r>
                      <a:r>
                        <a:rPr lang="ru-RU" sz="14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13562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www.daotaodichthuat.edu.vn/upload/article/556069919_Scholarship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7984" y="4840927"/>
            <a:ext cx="2286016" cy="2017073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286000" y="102834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Arial"/>
              </a:rPr>
              <a:t>   </a:t>
            </a:r>
            <a:endParaRPr lang="ru-RU" b="0" i="0" dirty="0">
              <a:solidFill>
                <a:srgbClr val="000000"/>
              </a:solidFill>
              <a:effectLst/>
              <a:latin typeface="Arial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238551"/>
              </p:ext>
            </p:extLst>
          </p:nvPr>
        </p:nvGraphicFramePr>
        <p:xfrm>
          <a:off x="457200" y="1935163"/>
          <a:ext cx="7355160" cy="1065251"/>
        </p:xfrm>
        <a:graphic>
          <a:graphicData uri="http://schemas.openxmlformats.org/drawingml/2006/table">
            <a:tbl>
              <a:tblPr firstRow="1" firstCol="1" bandRow="1"/>
              <a:tblGrid>
                <a:gridCol w="1378496"/>
                <a:gridCol w="1584176"/>
                <a:gridCol w="4392488"/>
              </a:tblGrid>
              <a:tr h="329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время и место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597"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4.12.</a:t>
                      </a: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пятница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13.30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Ауд. 309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Интеллектуальная игра «Умники и умницы»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(для студентов ФФ и ФМФ)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302105"/>
              </p:ext>
            </p:extLst>
          </p:nvPr>
        </p:nvGraphicFramePr>
        <p:xfrm>
          <a:off x="457200" y="1935163"/>
          <a:ext cx="7355160" cy="1774888"/>
        </p:xfrm>
        <a:graphic>
          <a:graphicData uri="http://schemas.openxmlformats.org/drawingml/2006/table">
            <a:tbl>
              <a:tblPr firstRow="1" firstCol="1" bandRow="1"/>
              <a:tblGrid>
                <a:gridCol w="1378496"/>
                <a:gridCol w="1584176"/>
                <a:gridCol w="4392488"/>
              </a:tblGrid>
              <a:tr h="329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время и место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646"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5.12. 2015</a:t>
                      </a: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суббота</a:t>
                      </a: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13.30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спортивный зал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Интерактивная игра «Территория 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Symbol"/>
                        </a:rPr>
                        <a:t>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0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Ауд.304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Закрытие недели</a:t>
                      </a:r>
                      <a:r>
                        <a:rPr lang="ru-RU" sz="14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педагогики и психологии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649" marR="6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4" descr="http://www.daotaodichthuat.edu.vn/upload/article/556069919_Scholarship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7984" y="4840927"/>
            <a:ext cx="2286016" cy="20170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85183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354</TotalTime>
  <Words>216</Words>
  <Application>Microsoft Office PowerPoint</Application>
  <PresentationFormat>Экран (4:3)</PresentationFormat>
  <Paragraphs>99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war32slm47</dc:creator>
  <cp:lastModifiedBy>Admin</cp:lastModifiedBy>
  <cp:revision>39</cp:revision>
  <dcterms:created xsi:type="dcterms:W3CDTF">2014-06-16T13:17:37Z</dcterms:created>
  <dcterms:modified xsi:type="dcterms:W3CDTF">2015-11-30T03:44:46Z</dcterms:modified>
</cp:coreProperties>
</file>