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56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76" r:id="rId9"/>
    <p:sldMasterId id="2147483888" r:id="rId10"/>
    <p:sldMasterId id="2147483912" r:id="rId11"/>
    <p:sldMasterId id="2147483924" r:id="rId12"/>
    <p:sldMasterId id="2147483936" r:id="rId13"/>
  </p:sldMasterIdLst>
  <p:sldIdLst>
    <p:sldId id="256" r:id="rId14"/>
    <p:sldId id="258" r:id="rId15"/>
    <p:sldId id="271" r:id="rId16"/>
    <p:sldId id="261" r:id="rId17"/>
    <p:sldId id="262" r:id="rId18"/>
    <p:sldId id="272" r:id="rId19"/>
    <p:sldId id="263" r:id="rId20"/>
    <p:sldId id="260" r:id="rId21"/>
    <p:sldId id="264" r:id="rId22"/>
    <p:sldId id="276" r:id="rId23"/>
    <p:sldId id="265" r:id="rId24"/>
    <p:sldId id="266" r:id="rId25"/>
    <p:sldId id="267" r:id="rId26"/>
    <p:sldId id="274" r:id="rId27"/>
    <p:sldId id="268" r:id="rId28"/>
    <p:sldId id="269" r:id="rId29"/>
    <p:sldId id="273" r:id="rId30"/>
    <p:sldId id="270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4AFF07-E935-4BB3-9521-8803818707C4}" type="datetimeFigureOut">
              <a:rPr lang="ru-RU" smtClean="0"/>
              <a:pPr/>
              <a:t>09.10.2011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FF6873-8136-4CC0-9538-859F01449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620688"/>
            <a:ext cx="5105400" cy="2868168"/>
          </a:xfrm>
        </p:spPr>
        <p:txBody>
          <a:bodyPr/>
          <a:lstStyle/>
          <a:p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Антон </a:t>
            </a:r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Семенович Макаренко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0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.MICROSOF-AA2C38.000\Мои документы\fotodz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912768" cy="5184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391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sz="1800" b="1" dirty="0"/>
              <a:t>Дисциплина  и   режим.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      Дисциплина – это не средство и не метод воспитания. Это результат всей воспитательной системы. Воспитание – это не морализирование, это хорошо организованная жизнь </a:t>
            </a:r>
            <a:r>
              <a:rPr lang="ru-RU" sz="1800" dirty="0" smtClean="0"/>
              <a:t>детей. интересы </a:t>
            </a:r>
            <a:r>
              <a:rPr lang="ru-RU" sz="1800" dirty="0"/>
              <a:t>коллектива стоят выше интересов личности, если личность сознательно выступает против коллектива. </a:t>
            </a:r>
          </a:p>
          <a:p>
            <a:r>
              <a:rPr lang="ru-RU" sz="1800" dirty="0"/>
              <a:t>       Режим – средство (метод) воспитания. Он должен быть обязателен для всех, точно по времени. Свойства режима: должно быть целесообразным; точным по времени;  обязательным для всех; носит изменчивый характер. Наказание и поощрение. Воспитание должно быть без наказания, если конечно воспитание правильно организовано. Наказание не должно приносить ребёнку моральные и физические страдания. Суть наказания в том, что ребёнок переживает за то, что его осудил коллектив, его сверстники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.  Трудовое </a:t>
            </a:r>
            <a:r>
              <a:rPr lang="ru-RU" sz="1800" b="1" dirty="0" smtClean="0"/>
              <a:t>воспитание- </a:t>
            </a:r>
            <a:r>
              <a:rPr lang="ru-RU" sz="1800" dirty="0" smtClean="0"/>
              <a:t>заключается в том, что он не может быть без участия в производительном труде.</a:t>
            </a:r>
          </a:p>
          <a:p>
            <a:endParaRPr lang="ru-RU" sz="1800" dirty="0"/>
          </a:p>
          <a:p>
            <a:r>
              <a:rPr lang="ru-RU" sz="1800" dirty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  <p:transition advTm="31328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 педагогическом коллективе должны быть следующие признаки:</a:t>
            </a:r>
          </a:p>
          <a:p>
            <a:r>
              <a:rPr lang="ru-RU" dirty="0">
                <a:solidFill>
                  <a:srgbClr val="00B0F0"/>
                </a:solidFill>
              </a:rPr>
              <a:t>1.  Умение работать в коллективе;</a:t>
            </a:r>
          </a:p>
          <a:p>
            <a:r>
              <a:rPr lang="ru-RU" dirty="0">
                <a:solidFill>
                  <a:srgbClr val="00B0F0"/>
                </a:solidFill>
              </a:rPr>
              <a:t>2.  развитую способность к коллективному творчеству;</a:t>
            </a:r>
          </a:p>
          <a:p>
            <a:r>
              <a:rPr lang="ru-RU" dirty="0">
                <a:solidFill>
                  <a:srgbClr val="00B0F0"/>
                </a:solidFill>
              </a:rPr>
              <a:t>3.  товарищескую солидарность и взаимопомощь;</a:t>
            </a:r>
          </a:p>
          <a:p>
            <a:r>
              <a:rPr lang="ru-RU" dirty="0">
                <a:solidFill>
                  <a:srgbClr val="00B0F0"/>
                </a:solidFill>
              </a:rPr>
              <a:t>4.  активное участие в коллективной деятельности;</a:t>
            </a:r>
          </a:p>
          <a:p>
            <a:r>
              <a:rPr lang="ru-RU" dirty="0">
                <a:solidFill>
                  <a:srgbClr val="00B0F0"/>
                </a:solidFill>
              </a:rPr>
              <a:t>5.  заботу о своем коллективе и его перспективах;</a:t>
            </a:r>
          </a:p>
          <a:p>
            <a:r>
              <a:rPr lang="ru-RU" dirty="0">
                <a:solidFill>
                  <a:srgbClr val="00B0F0"/>
                </a:solidFill>
              </a:rPr>
              <a:t>6.  осознание себя хозяином коллектива;</a:t>
            </a:r>
          </a:p>
          <a:p>
            <a:r>
              <a:rPr lang="ru-RU" dirty="0">
                <a:solidFill>
                  <a:srgbClr val="00B0F0"/>
                </a:solidFill>
              </a:rPr>
              <a:t>7.  ответственность за своих товарищей и за весь коллектив;</a:t>
            </a:r>
          </a:p>
          <a:p>
            <a:r>
              <a:rPr lang="ru-RU" dirty="0">
                <a:solidFill>
                  <a:srgbClr val="00B0F0"/>
                </a:solidFill>
              </a:rPr>
              <a:t>8.  умение приказать и подчиниться товарищу;</a:t>
            </a:r>
          </a:p>
          <a:p>
            <a:r>
              <a:rPr lang="ru-RU" dirty="0">
                <a:solidFill>
                  <a:srgbClr val="00B0F0"/>
                </a:solidFill>
              </a:rPr>
              <a:t>9.   желание и потребность подчинить свои интересы коллективу;</a:t>
            </a:r>
          </a:p>
          <a:p>
            <a:r>
              <a:rPr lang="ru-RU" dirty="0">
                <a:solidFill>
                  <a:srgbClr val="00B0F0"/>
                </a:solidFill>
              </a:rPr>
              <a:t>           10.   принятие коллективных    перспектив и традиций как своих собственных.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Антон Семенович считал что между педагогом м воспитанником должен быть демократические, а не авторитарные отношения. Ведущий компонент в воспитание педагогическ</a:t>
            </a:r>
            <a:r>
              <a:rPr lang="ru-RU" dirty="0" smtClean="0"/>
              <a:t>ая цель.</a:t>
            </a:r>
            <a:endParaRPr lang="ru-RU" dirty="0"/>
          </a:p>
        </p:txBody>
      </p:sp>
    </p:spTree>
  </p:cSld>
  <p:clrMapOvr>
    <a:masterClrMapping/>
  </p:clrMapOvr>
  <p:transition advTm="20734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Требования к учителю</a:t>
            </a:r>
            <a:endParaRPr lang="ru-RU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Нужно воспитывать не отдельного человека, нужно воспитывать целый коллектив.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Хорошее в человеке приходится всегда  проектировать, и педагог обязан это делать.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Он обязан подходить к человеку с оптимистической гипотезой.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 всегда должен иметь цель в каждом действии.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система педагогических средств должна быть поставлена учителем, воспитателем так, чтобы обеспечить её творческое развитие и своевременно устранять устаревшие методы, цели, требования.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разработка новых, современных воспитательных целей и их соответствующих методов достижения.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11422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.MICROSOF-AA2C38.000\Рабочий стол\фигня\mf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050337" cy="6037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4422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Макаренко решительно опровергал широко распространенное мнение, будто дети могут любить и ценить только снисходительного и мягкого учителя. «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можете быть с ними сухи до последней степени, требовательны до придирчивости, вы можете не замечать их, если они торчат у вас под рукой, можете даже безразлично относиться к их симпатии, но если вы блещете работой, знанием, удачей, то спокойно не оглядывайтесь: они все на вашей стороне, и они не выдадут….   И наоборот, как бы вы ни были ласковы….  как бы вы ни были симпатичны в быту и в отдыхе,  если ваше дело сопровождается неудачами и провалами,  если на каждом шагу видно, что вы своего дела не знаете,  если все у вас оканчивается браком,- никогда вы ничего не заслужите, кроме презрения, иногда снисходительного и иронического, иногда гневного и уничтожающе враждебного, иногда назойливо шельмующего»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должен уметь увидеть положительное в воспитаннике и уважать это.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учителя должно быть 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и постоянное накопление педагогического опыта, постоянные наблюдения и переработки педагога в его отношениях с детьми.</a:t>
            </a:r>
          </a:p>
          <a:p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8938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Педагогические труды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Главное художественное произведение А.С. Макаренко-» Педагогическая поэма»</a:t>
            </a:r>
          </a:p>
          <a:p>
            <a:r>
              <a:rPr lang="ru-RU" sz="1800" dirty="0" smtClean="0"/>
              <a:t>В эту книгу автор вложил все самое лучшее как человек и художник слова. Книга Макаренко запечатлела черты советской действительности с покоряющей поэтической силой.  Педагогическая поэма-произведение литературы социалистического реализма о воспитании, о вдохновенном труде педагога, о рождении нового человека. </a:t>
            </a:r>
          </a:p>
          <a:p>
            <a:r>
              <a:rPr lang="ru-RU" sz="1800" dirty="0" smtClean="0"/>
              <a:t>Другие произведения:</a:t>
            </a:r>
            <a:endParaRPr lang="ru-RU" sz="1800" dirty="0"/>
          </a:p>
          <a:p>
            <a:r>
              <a:rPr lang="ru-RU" sz="1800" dirty="0" smtClean="0"/>
              <a:t>Марш 30 года.</a:t>
            </a:r>
          </a:p>
          <a:p>
            <a:r>
              <a:rPr lang="ru-RU" sz="1800" dirty="0" smtClean="0"/>
              <a:t>Книга для родителей.</a:t>
            </a:r>
          </a:p>
          <a:p>
            <a:r>
              <a:rPr lang="ru-RU" sz="1800" dirty="0" smtClean="0"/>
              <a:t>Честь.</a:t>
            </a:r>
          </a:p>
          <a:p>
            <a:r>
              <a:rPr lang="ru-RU" sz="1800" dirty="0" smtClean="0"/>
              <a:t>Флаги на башнях.</a:t>
            </a:r>
          </a:p>
          <a:p>
            <a:r>
              <a:rPr lang="ru-RU" sz="1800" dirty="0" smtClean="0"/>
              <a:t>Лекции о воспитании детей.</a:t>
            </a:r>
          </a:p>
          <a:p>
            <a:r>
              <a:rPr lang="ru-RU" sz="1800" dirty="0" smtClean="0"/>
              <a:t>Мажор.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</p:txBody>
      </p:sp>
    </p:spTree>
  </p:cSld>
  <p:clrMapOvr>
    <a:masterClrMapping/>
  </p:clrMapOvr>
  <p:transition advTm="9718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.MICROSOF-AA2C38.000\Рабочий стол\фигня\m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400600" cy="62051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594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 smtClean="0">
                <a:ln/>
                <a:solidFill>
                  <a:schemeClr val="accent3"/>
                </a:solidFill>
                <a:effectLst>
                  <a:reflection blurRad="6350" stA="55000" endA="50" endPos="85000" dir="5400000" sy="-100000" algn="bl" rotWithShape="0"/>
                </a:effectLst>
              </a:rPr>
              <a:t>Вклад  в развитие педагогики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А.С. Макаренко разработал педагогическую систему.</a:t>
            </a:r>
          </a:p>
          <a:p>
            <a:r>
              <a:rPr lang="ru-RU" dirty="0" smtClean="0"/>
              <a:t>Он внес новые идеи изменения в воспитание и обучение детей, благодаря собственной педагогической деятельности.</a:t>
            </a:r>
          </a:p>
          <a:p>
            <a:r>
              <a:rPr lang="ru-RU" dirty="0" smtClean="0"/>
              <a:t>Гуманизм и коллективизм основы творчества деятельности Макаре</a:t>
            </a:r>
            <a:r>
              <a:rPr lang="ru-RU" dirty="0" smtClean="0"/>
              <a:t>н</a:t>
            </a:r>
            <a:r>
              <a:rPr lang="ru-RU" dirty="0" smtClean="0"/>
              <a:t>ко.</a:t>
            </a:r>
          </a:p>
          <a:p>
            <a:r>
              <a:rPr lang="ru-RU" dirty="0" smtClean="0"/>
              <a:t>Педагогические труды Макаренко актуальны, потому что обращены к будущему.</a:t>
            </a:r>
          </a:p>
          <a:p>
            <a:r>
              <a:rPr lang="ru-RU" dirty="0" smtClean="0"/>
              <a:t>Весь личный опыт Макаренко обращены к людям, а каждому, и каждый черпает из этого нечто важное для своего роста.</a:t>
            </a:r>
          </a:p>
          <a:p>
            <a:endParaRPr lang="ru-RU" dirty="0"/>
          </a:p>
        </p:txBody>
      </p:sp>
    </p:spTree>
  </p:cSld>
  <p:clrMapOvr>
    <a:masterClrMapping/>
  </p:clrMapOvr>
  <p:transition advTm="4828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.MICROSOF-AA2C38.000\Мои документы\img12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4305300" cy="571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1047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6">
                <a:shade val="60000"/>
                <a:satMod val="11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Основные этапы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0"/>
            <a:ext cx="774035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 Семёнович Макаренко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13 марта 1888 в Белополье  Сумского уезда Харьковской губернии.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1897 году поступил  в начальное железнодорожное училище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1901 переехал с семьей в Крюков.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1904 окончил училище Кременчуга и одногодичные курсы по педагогике.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1905 работал учителем  в железнодорожном училище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1914-1917 учеба в Полтавском институте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1916 призыв в армию, но из-за проблем со зрением демобилизован.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1917-1919 заведующий  железнодорожной 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школы.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1920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принял   руководство детской 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колонией  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Полтавой в дальнейшем колония им. Горького</a:t>
            </a:r>
            <a:endParaRPr lang="ru-RU" sz="1900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1919 переезд в Полтаву.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1927-1935 руководитель детской трудовой коммуны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1934 член Союза советских писателей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1935 переведен в 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июля </a:t>
            </a:r>
            <a:r>
              <a:rPr lang="ru-RU" sz="19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1935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 он – помощник начальника отдела трудовых колоний НКВД 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УССР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9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1937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А.С. Макаренко приезжает в Москву, где в дальнейшем и проходит его литературная и общественно-педагогическая деятельность. </a:t>
            </a:r>
            <a:endParaRPr lang="ru-RU" sz="1900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1939 подает заявление о принятие его кандидатом в члены союза 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ВКП.</a:t>
            </a:r>
            <a:endParaRPr lang="ru-RU" sz="1900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апреля 1939-смерть</a:t>
            </a:r>
            <a:r>
              <a:rPr lang="ru-RU" sz="19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 умер в поезде  когда ехал в Москву ,от разрыва сердечной мышцы.</a:t>
            </a:r>
            <a:endParaRPr lang="ru-RU" sz="1900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05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.MICROSOF-AA2C38.000\Рабочий стол\фигня\24827.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0688"/>
            <a:ext cx="5112568" cy="573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9329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  <a:scene3d>
            <a:camera prst="perspectiveRelaxed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Педагогическая деятельность</a:t>
            </a:r>
            <a:endParaRPr lang="ru-RU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7096" y="1844824"/>
            <a:ext cx="8136904" cy="46413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«Многие считают меня  специалистом по работе с беспризорными. Это неправда . Я всего работал 32 года, из них 16 лет в школе и 16 с беспризорными.»</a:t>
            </a:r>
          </a:p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Начало педагогической деятельности Макаренко совпадает с первой русской революцией.</a:t>
            </a:r>
          </a:p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в Крюкове .</a:t>
            </a:r>
          </a:p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Первого сентября 1905 года Макаренко стал учителем в Крюковском двухклассном железнодорожном училище. Оно находилось на территории  железнодорожных мастерских. Учились здесь дети рабочих.</a:t>
            </a:r>
          </a:p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«Я сам был сыном рабочего и мои ученики были такого же сорта»-А.С.Макаренко.</a:t>
            </a:r>
          </a:p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В железнодорожной школе, где я учительствовал, воздух был несравненно чище, чем в других местах,- вспоминал Макаренко,- рабочее, настоящее пролетарское общество крепко держало школу в своих руках, и « Союз русского народа» боялся к ней приближаться. Из этой школы вышло много большевиков»</a:t>
            </a:r>
          </a:p>
          <a:p>
            <a:endParaRPr lang="ru-RU" sz="8000" dirty="0" smtClean="0"/>
          </a:p>
        </p:txBody>
      </p:sp>
    </p:spTree>
  </p:cSld>
  <p:clrMapOvr>
    <a:masterClrMapping/>
  </p:clrMapOvr>
  <p:transition advTm="14328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76334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Макаренко стал учителем русского языка, рисования и черчения- как раз тех предметов, которые были его любимыми предметами в Кременчугском городском училище. Антон Семенович резко выделялся из числа преподавателей. Когда он входил в класс , на пороге он останавливался, здоровался с детьми, осматривал весь класс, каждого. Макаренко раскрывал перед классом все богатство, красочность русского языка, воспитывал любовь к литературе. Для этого он использовал дополнительные занятия.  В воспоминаниях детей  он предстает как учитель-художник, тонко чувствующий красоту. Когда он читал замирал весь класс. Одна из замечательных черт молодого учителя была не только обогащать знаниями по предмету, но и воспитывать своих учеников.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Революция 1905 года ускорила процесс внутреннего созревания Макаренко.   В 1910 году в школу был назначен новый заведующий- монархист и взяточник. Макаренко трудно было работать в таких условиях, ведь прежний заведующий М.Г.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Компанцев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поддерживал его начинания.  Нового заведующего Макаренко в глаза назвал взяточником, и хотя судебное разбирательство подтвердило это. Антону Семеновичу пришлось уйти из училища.</a:t>
            </a:r>
          </a:p>
          <a:p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9843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.MICROSOF-AA2C38.000\Рабочий стол\фигня\m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840760" cy="568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672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21296"/>
            <a:ext cx="8388424" cy="6336704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Долинская</a:t>
            </a:r>
          </a:p>
          <a:p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 сентября 1911 года по распоряжению училищ Херсонской губернии Макаренко  был переведен в железнодорожное училище на станции Долинская. Здесь еще раньше стал работать заведующим М.Г.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Компанцев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Долинская казалась Макаренко глухим местом. В Долинской школе учились дети стрелочников,  путевых сторожей, мелких служащих. Для учеников был создан интернат на 60 человек. Антон Семенович стал воспитателем. Было тяжело совмещать труд педагога и воспитателя. Он требовал большой выдержки, полного напряжения душевных и физических сил. У Макаренко еще много времени уходило на проверку тетрадей школьников и было нелегко прожить на скромную заработную плату с семьей.  Антон  Семенович никогда не жаловался на трудности, ему помогала активная натура, любовь к жизни и к людям. Под руководством Макаренко в школе  был организован духовой оркестр. Годы работы В Долинской и Крюкове много дали Антону Семеновичу </a:t>
            </a:r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 advTm="10235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.MICROSOF-AA2C38.000\Рабочий стол\фигня\makarenk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184576" cy="6283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295" endPos="92000" dist="101600" dir="5400000" sy="-100000" algn="bl" rotWithShape="0"/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</p:cSld>
  <p:clrMapOvr>
    <a:masterClrMapping/>
  </p:clrMapOvr>
  <p:transition advTm="4578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Педагогические взгляды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Основными проблемами педагогической науки Макаренко считал: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А) что объектом педагогического исследования должен быть не ребенок, а педагогический факт. Б) необходима перестройка всей психологии школьного работника, чтобы было усильное внимание к детскому коллективу как к органическому целому. В) для хороший школы нужна научно организованная система всех влияний. Г)психология должна сделаться не основанием педагогики, а продолжением ее в процессе реализации педагогического закона. Д) русская трудовая школа должна перестроится,  потому что сейчас она по идее буржуазна. Должно быть не труд-работа, а труд-забота.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 Макаренко есть своя педагогическая система, основой которой является что воспитанник выступает творцом , а не объектом воздействия. Так же Макаренко создал педагогические основы.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Воспитание детей в коллективе.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Педагогический коллектив-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это коллектив воспитанников и взрослых. 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Законодательный орган-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это общее собрание всего педагогического коллектива, где каждый имеет право голоса.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Исполнительный орган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– это совет командиров, куда входили командиры первичных отрядов и председатели комиссий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4672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Литейная">
  <a:themeElements>
    <a:clrScheme name="Другая 17">
      <a:dk1>
        <a:srgbClr val="C00000"/>
      </a:dk1>
      <a:lt1>
        <a:srgbClr val="7030A0"/>
      </a:lt1>
      <a:dk2>
        <a:srgbClr val="92D050"/>
      </a:dk2>
      <a:lt2>
        <a:srgbClr val="00B050"/>
      </a:lt2>
      <a:accent1>
        <a:srgbClr val="FFFF00"/>
      </a:accent1>
      <a:accent2>
        <a:srgbClr val="FF000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Изящная">
  <a:themeElements>
    <a:clrScheme name="Другая 18">
      <a:dk1>
        <a:srgbClr val="002060"/>
      </a:dk1>
      <a:lt1>
        <a:srgbClr val="7030A0"/>
      </a:lt1>
      <a:dk2>
        <a:srgbClr val="92D050"/>
      </a:dk2>
      <a:lt2>
        <a:srgbClr val="FF0000"/>
      </a:lt2>
      <a:accent1>
        <a:srgbClr val="0F6FC6"/>
      </a:accent1>
      <a:accent2>
        <a:srgbClr val="009DD9"/>
      </a:accent2>
      <a:accent3>
        <a:srgbClr val="0BD0D9"/>
      </a:accent3>
      <a:accent4>
        <a:srgbClr val="716B0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Обыч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Другая 3">
      <a:dk1>
        <a:srgbClr val="00B050"/>
      </a:dk1>
      <a:lt1>
        <a:srgbClr val="00B0F0"/>
      </a:lt1>
      <a:dk2>
        <a:srgbClr val="444D26"/>
      </a:dk2>
      <a:lt2>
        <a:srgbClr val="B55475"/>
      </a:lt2>
      <a:accent1>
        <a:srgbClr val="FF0000"/>
      </a:accent1>
      <a:accent2>
        <a:srgbClr val="00B0F0"/>
      </a:accent2>
      <a:accent3>
        <a:srgbClr val="00B05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хническая">
  <a:themeElements>
    <a:clrScheme name="Другая 4">
      <a:dk1>
        <a:srgbClr val="00B050"/>
      </a:dk1>
      <a:lt1>
        <a:srgbClr val="00B0F0"/>
      </a:lt1>
      <a:dk2>
        <a:srgbClr val="444D26"/>
      </a:dk2>
      <a:lt2>
        <a:srgbClr val="B55475"/>
      </a:lt2>
      <a:accent1>
        <a:srgbClr val="FF0000"/>
      </a:accent1>
      <a:accent2>
        <a:srgbClr val="00B0F0"/>
      </a:accent2>
      <a:accent3>
        <a:srgbClr val="00B050"/>
      </a:accent3>
      <a:accent4>
        <a:srgbClr val="00B0F0"/>
      </a:accent4>
      <a:accent5>
        <a:srgbClr val="7153A0"/>
      </a:accent5>
      <a:accent6>
        <a:srgbClr val="00B050"/>
      </a:accent6>
      <a:hlink>
        <a:srgbClr val="00B0F0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689</TotalTime>
  <Words>1186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Яркая</vt:lpstr>
      <vt:lpstr>Изящная</vt:lpstr>
      <vt:lpstr>Трек</vt:lpstr>
      <vt:lpstr>Тема Office</vt:lpstr>
      <vt:lpstr>Эркер</vt:lpstr>
      <vt:lpstr>Солнцестояние</vt:lpstr>
      <vt:lpstr>Техническая</vt:lpstr>
      <vt:lpstr>1_Изящная</vt:lpstr>
      <vt:lpstr>2_Изящная</vt:lpstr>
      <vt:lpstr>1_Техническая</vt:lpstr>
      <vt:lpstr>Литейная</vt:lpstr>
      <vt:lpstr>3_Изящная</vt:lpstr>
      <vt:lpstr>Обычная</vt:lpstr>
      <vt:lpstr>Антон Семенович Макаренко</vt:lpstr>
      <vt:lpstr>Основные этапы жизни</vt:lpstr>
      <vt:lpstr>Слайд 3</vt:lpstr>
      <vt:lpstr>Педагогическая деятельность</vt:lpstr>
      <vt:lpstr>Слайд 5</vt:lpstr>
      <vt:lpstr>Слайд 6</vt:lpstr>
      <vt:lpstr>Слайд 7</vt:lpstr>
      <vt:lpstr>Слайд 8</vt:lpstr>
      <vt:lpstr>Педагогические взгляды</vt:lpstr>
      <vt:lpstr>Слайд 10</vt:lpstr>
      <vt:lpstr>Слайд 11</vt:lpstr>
      <vt:lpstr>Слайд 12</vt:lpstr>
      <vt:lpstr>Требования к учителю</vt:lpstr>
      <vt:lpstr>Слайд 14</vt:lpstr>
      <vt:lpstr>Слайд 15</vt:lpstr>
      <vt:lpstr>Педагогические труды</vt:lpstr>
      <vt:lpstr>Слайд 17</vt:lpstr>
      <vt:lpstr>Вклад  в развитие педагогики 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80</cp:revision>
  <dcterms:created xsi:type="dcterms:W3CDTF">2011-10-05T16:49:03Z</dcterms:created>
  <dcterms:modified xsi:type="dcterms:W3CDTF">2011-10-09T17:08:10Z</dcterms:modified>
</cp:coreProperties>
</file>