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43ED48-36D3-4D97-A68F-AC20B44278E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53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5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10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5500702"/>
            <a:ext cx="6143668" cy="785818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Устный журнал</a:t>
            </a:r>
            <a:endParaRPr lang="ru-RU" sz="4800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704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57224" y="428604"/>
            <a:ext cx="7715304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428736"/>
            <a:ext cx="3686172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происхождению братья были грека-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ми,  родились в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Солунь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Солоники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на Границе Болгарии и Греции. Мальчики с детства знали два языка: греческий и славянский. Оба получили блестящее образование, жили духовной жизнью, не придавали значения богатству и славе.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358246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Солунские</a:t>
            </a:r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братья </a:t>
            </a:r>
            <a:b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Кирилл и </a:t>
            </a:r>
            <a:r>
              <a:rPr lang="ru-RU" sz="40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Мефодий</a:t>
            </a:r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50059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133460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Глаголица. Первая славянская азбука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3000396" cy="500066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просьбе князя Ростислава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приехали к славянам, чтобы создать азбуку.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мая 863 года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Плиске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братья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огласили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изобретение славянского алфавита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6215082"/>
            <a:ext cx="5857884" cy="4286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Глаголица. </a:t>
            </a:r>
            <a:r>
              <a:rPr lang="ru-RU" sz="2000" dirty="0" err="1" smtClean="0"/>
              <a:t>Башчанская</a:t>
            </a:r>
            <a:r>
              <a:rPr lang="ru-RU" sz="2000" dirty="0" smtClean="0"/>
              <a:t> плита – памятник глаголицы </a:t>
            </a:r>
            <a:r>
              <a:rPr lang="en-US" sz="2000" dirty="0" smtClean="0"/>
              <a:t>XI</a:t>
            </a:r>
            <a:r>
              <a:rPr lang="ru-RU" sz="2000" dirty="0" smtClean="0"/>
              <a:t>в.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71546"/>
            <a:ext cx="228601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3071834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9289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Святые равноапостольные</a:t>
            </a:r>
            <a:b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братья Кирилл и </a:t>
            </a:r>
            <a:r>
              <a:rPr lang="ru-RU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Мефодий</a:t>
            </a: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715016"/>
            <a:ext cx="3945664" cy="38098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428736"/>
            <a:ext cx="2707376" cy="542926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Братья Кирилл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принесли на земли славян свет письмен-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знаний. После смерти они были при -числены к лику святых и на иконах их всегда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жают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вместе.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736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2071702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357190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357826"/>
            <a:ext cx="4088540" cy="7381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429264"/>
            <a:ext cx="3993260" cy="666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786214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000528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2"/>
            <a:ext cx="3071834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2400"/>
            <a:ext cx="7643866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Страница третья:</a:t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«Из жизни русского алфавита»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371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Кириллица.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Вторая славянская азбука.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2928958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конце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IX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начале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последователя-ми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Кирилла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 создан новый славянский алфавит, состоящий из 43 букв. Создатели алфавита назвали его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кириллицей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честь своего учителя Кирилла.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214422"/>
            <a:ext cx="37147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264317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001024" y="1643050"/>
            <a:ext cx="707112" cy="492922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00570"/>
            <a:ext cx="242889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371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«Тайный смысл</a:t>
            </a:r>
            <a:b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славянской азбуки»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3929066"/>
            <a:ext cx="5357850" cy="271464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Буквы, Ведающие и Говорящие Добро, Есть Жизнь Земли, и Как Люди Мыслю.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14327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57298"/>
            <a:ext cx="292895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643446"/>
            <a:ext cx="31386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25145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572560" cy="77627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«Азбуку учат – во всю губу кричат!»</a:t>
            </a:r>
            <a:endParaRPr lang="ru-RU" sz="4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286520"/>
            <a:ext cx="8358246" cy="57148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школы на Руси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429264"/>
            <a:ext cx="3850384" cy="666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429684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Гражданская азбука Петра </a:t>
            </a:r>
            <a:r>
              <a:rPr sz="4800" b="1" spc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071546"/>
            <a:ext cx="2928958" cy="557216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Кириллица просуществовала довольно долго, до эпохи Петра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1710 г. царь-реформатор утвердил новый алфавит. Петр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лично  разработал эскизы новых  букв. Новый шрифт получился более простым и округлым и получил название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«гражданского шрифта».</a:t>
            </a:r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429024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14314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1928826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5072074"/>
            <a:ext cx="2643206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Первая книга</a:t>
            </a:r>
            <a:r>
              <a:rPr lang="en-US" b="1" i="1" dirty="0" smtClean="0"/>
              <a:t> </a:t>
            </a:r>
            <a:r>
              <a:rPr lang="ru-RU" b="1" i="1" dirty="0" err="1" smtClean="0"/>
              <a:t>Петра,напеча-танная</a:t>
            </a:r>
            <a:r>
              <a:rPr lang="ru-RU" b="1" i="1" dirty="0" smtClean="0"/>
              <a:t>«</a:t>
            </a:r>
            <a:r>
              <a:rPr lang="ru-RU" b="1" i="1" dirty="0" err="1" smtClean="0"/>
              <a:t>граж-данским</a:t>
            </a:r>
            <a:r>
              <a:rPr lang="ru-RU" b="1" i="1" dirty="0" smtClean="0"/>
              <a:t> шрифтом»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5" y="1428736"/>
            <a:ext cx="1928795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История одной буквы: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буква 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000364" cy="521497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азбуке Петра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было буквы Ё. До недавнего времени автором буквы Ё считался писатель Н.М. Карамзин. Однако  стал известен факт, что именно княгиня Е.Р. Дашкова  предложила использовать новую букву Ё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18 ноября 1784 г. Буква Ё получила официальное признание.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6357958"/>
            <a:ext cx="3929090" cy="5000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     Княгиня Е.Р. Дашкова</a:t>
            </a:r>
            <a:endParaRPr lang="ru-RU" b="1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1739504" cy="18764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643314"/>
            <a:ext cx="200026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00306"/>
            <a:ext cx="2928958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91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Современный алфавит.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72074"/>
            <a:ext cx="5214974" cy="15716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b="1" i="1" dirty="0" smtClean="0"/>
              <a:t>         </a:t>
            </a:r>
            <a:r>
              <a:rPr lang="ru-RU" sz="4400" b="1" i="1" dirty="0" smtClean="0"/>
              <a:t>В.И. Ленин</a:t>
            </a:r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                                                              </a:t>
            </a:r>
            <a:r>
              <a:rPr lang="ru-RU" sz="4400" b="1" i="1" dirty="0" smtClean="0"/>
              <a:t>А.А. Шахматов          </a:t>
            </a:r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142984"/>
            <a:ext cx="3357586" cy="550072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200 лет после  правления Петра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русскую азбуку ждала новая реформа. Связана она была с революцией 1917 года во главе с В.И. Лениным.  По его инициативе  госкомиссия по просвещению во главе с В.А. Луначарским, опираясь на работу академика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А.А. Шахматова, подготовила введение нового алфавита.</a:t>
            </a:r>
          </a:p>
          <a:p>
            <a:pPr>
              <a:buNone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643206" cy="38576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57430"/>
            <a:ext cx="2571768" cy="38576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16430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24 мая празднуют</a:t>
            </a:r>
          </a:p>
          <a:p>
            <a:pPr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ДЕНЬ СЛАВЯНСКОЙ ПИСЬМЕННОСТИ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429684" cy="150019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0"/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      </a:t>
            </a: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знаете ли вы, как    возникла русская  письменность?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28868"/>
            <a:ext cx="228601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476509" cy="31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428868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«Ушедшие» буквы</a:t>
            </a:r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54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4071942"/>
            <a:ext cx="2714644" cy="250033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   В.Володарский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000108"/>
            <a:ext cx="3143272" cy="585789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революции обучение чтению и письму стало обязательным и массовым, что требовало упрощения алфавита. Из него был исключен ряд букв, считавшихся «историческим пережитком». Нововведение оказалось не по душе многим. Печать текстов старым алфавитом стала преследоваться ЧК и В. Володарским, который вошел в историю рьяным борцом с «ерами» и «ятями».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00108"/>
            <a:ext cx="22145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29132"/>
            <a:ext cx="124778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286388"/>
            <a:ext cx="122872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857760"/>
            <a:ext cx="1295403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2428860" y="3929066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00232" y="3929066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321571" y="4250537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28596" y="4572008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71546"/>
            <a:ext cx="34223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История одной буквы: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Буква 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20955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4214818"/>
            <a:ext cx="30004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2786082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Реформа правописания  1918 г. отменила и букву Ъ(ер) в конце слов на согласный.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О.И.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Сенковский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писал так: «Пагубнее всех этот тунеядец Ъ, он пожирает более 8% времени и бумаги».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Ъ (ер) называли «самой  дорогой» буквой алфавита. С целью экономии буква была упразднена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1428736"/>
            <a:ext cx="41433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Стрелка вправо 14"/>
          <p:cNvSpPr/>
          <p:nvPr/>
        </p:nvSpPr>
        <p:spPr>
          <a:xfrm rot="20243559">
            <a:off x="4948675" y="5350751"/>
            <a:ext cx="37767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080599">
            <a:off x="4542235" y="4270552"/>
            <a:ext cx="39832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57628"/>
            <a:ext cx="3333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 rot="16200000">
            <a:off x="3992779" y="4508287"/>
            <a:ext cx="857256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00042"/>
            <a:ext cx="1643074" cy="15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5214950"/>
            <a:ext cx="191452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620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четвертая:</a:t>
            </a:r>
            <a:b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«День славянской письменности и культуры»</a:t>
            </a:r>
            <a:endParaRPr lang="ru-RU" sz="36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8576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70"/>
            <a:ext cx="385762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357190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786214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357430"/>
            <a:ext cx="3854677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Празднование Дня славянской письменности в Болгарии.</a:t>
            </a:r>
            <a:endParaRPr lang="ru-RU" sz="4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29132"/>
            <a:ext cx="6286512" cy="6429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Памятник Кириллу и </a:t>
            </a:r>
            <a:r>
              <a:rPr lang="ru-RU" b="1" i="1" dirty="0" err="1" smtClean="0"/>
              <a:t>Мефодию</a:t>
            </a:r>
            <a:r>
              <a:rPr lang="ru-RU" b="1" i="1" dirty="0" smtClean="0"/>
              <a:t> в Софии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1428736"/>
            <a:ext cx="2500330" cy="528641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самых истоков славянской письменности стояли братья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ВБолгарии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уже с середины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24 мая празднуется День славянской письменности. Там совершаются праздничные шествия со славянской азбукой и иконами святых.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428892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357298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500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643446"/>
            <a:ext cx="38545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298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Празднование Дня славянской письменности в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2357454" cy="535785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России День славянской письменности отмечается с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мая 1986 г.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 каждым годом приобретает все большую популярность. Все больше людей стремятся отдать дань великой истории славянской письменности, насчитывающей около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1150 лет!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4429132"/>
            <a:ext cx="5929322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Памятник Кириллу и </a:t>
            </a:r>
            <a:r>
              <a:rPr lang="ru-RU" b="1" i="1" dirty="0" err="1" smtClean="0"/>
              <a:t>Мефодию</a:t>
            </a:r>
            <a:r>
              <a:rPr lang="ru-RU" b="1" i="1" dirty="0" smtClean="0"/>
              <a:t> В Москве.</a:t>
            </a:r>
            <a:endParaRPr lang="ru-RU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27860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Содержимое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714884"/>
            <a:ext cx="200023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714884"/>
            <a:ext cx="214314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714884"/>
            <a:ext cx="20717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6357958"/>
            <a:ext cx="3924328" cy="50004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В Коломне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6" y="6357958"/>
            <a:ext cx="3973512" cy="5000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В Самаре</a:t>
            </a:r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7732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Памятники Кириллу и </a:t>
            </a:r>
            <a:r>
              <a:rPr lang="ru-RU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Мефодию</a:t>
            </a: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278608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278608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00108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500438"/>
            <a:ext cx="3214678" cy="428628"/>
          </a:xfrm>
        </p:spPr>
        <p:txBody>
          <a:bodyPr/>
          <a:lstStyle/>
          <a:p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Севастополе 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6429388" y="3500439"/>
            <a:ext cx="2714612" cy="428628"/>
          </a:xfrm>
        </p:spPr>
        <p:txBody>
          <a:bodyPr/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Охриде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278608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714752"/>
            <a:ext cx="1928794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000108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3314"/>
            <a:ext cx="2071670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285860"/>
            <a:ext cx="3686172" cy="528641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секрет, что язык – живое явление. Произношение постоянно меняется, и внешнему облику древних букв никогда не поспеть за новым выговором устного языка. Кто знает, какие изменения ждут наш алфавит в будущем?! Об этом узнают только наши далекие потомки…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8477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Эпилог: «А что же дальше?..»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442915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4357718" cy="193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Ахматова о русской речи.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1785926"/>
            <a:ext cx="5786478" cy="357190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страшно под пулями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мертвыми лечь,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горько остаться без крова.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мы сохраним тебя русская речь,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Великое русское слово.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Свободным и чистым тебя пронесем.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внукам дадим, и от плена спасем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навеки.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5500702"/>
            <a:ext cx="5564896" cy="5952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/>
              <a:t>А.А. Ахматова</a:t>
            </a:r>
            <a:endParaRPr lang="ru-RU" sz="2400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928926" cy="464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Викторина:</a:t>
            </a:r>
            <a:endParaRPr lang="ru-RU" sz="6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6215106" cy="55721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 какими именами связано возникновение славянского азбуки?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Когда и где </a:t>
            </a:r>
            <a:r>
              <a:rPr lang="ru-RU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солунские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братья огласили изобретение славянского алфавита?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Какая азбука древнее – кириллица или глаголица?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 какого века употреблялся славянский язык?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придумал букву Ё?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Когда и кем был утвержден современный нам алфавит?</a:t>
            </a:r>
            <a:endParaRPr lang="ru-RU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3702" y="928670"/>
            <a:ext cx="2357454" cy="592933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714752"/>
            <a:ext cx="1357322" cy="15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214554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14950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92867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3240" y="1071546"/>
            <a:ext cx="5757874" cy="5572164"/>
          </a:xfr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22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первая</a:t>
            </a:r>
            <a:r>
              <a:rPr lang="ru-RU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 smtClean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«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Дорога к письменности».</a:t>
            </a:r>
          </a:p>
          <a:p>
            <a:pPr>
              <a:buNone/>
            </a:pPr>
            <a:endParaRPr lang="ru-RU" sz="2400" b="1" i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вторая</a:t>
            </a:r>
            <a:r>
              <a:rPr lang="ru-RU" sz="3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«Бессмертный след Кирилла и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                                 </a:t>
            </a:r>
            <a:r>
              <a:rPr lang="ru-RU" sz="2400" b="1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Мефодия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третья</a:t>
            </a:r>
            <a:r>
              <a:rPr lang="ru-RU" sz="3000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«Из жизни русского алфавита».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четвертая: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«День славянской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письменности и культуры».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429684" cy="847708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Содержание журнала:</a:t>
            </a:r>
            <a:endParaRPr lang="ru-RU" sz="5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714644" cy="128588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000396" cy="157163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071834" cy="164307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857760"/>
            <a:ext cx="3143272" cy="17811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Солнце 7"/>
          <p:cNvSpPr/>
          <p:nvPr/>
        </p:nvSpPr>
        <p:spPr>
          <a:xfrm>
            <a:off x="3428992" y="1071546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786182" y="2285992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4071934" y="3500438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500562" y="4786322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857892"/>
            <a:ext cx="8329642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первая: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«Дорога к письменности»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2786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143380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1433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14338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643050"/>
            <a:ext cx="17859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1071546"/>
            <a:ext cx="3429024" cy="5357850"/>
          </a:xfr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древние люди стали селиться в пещерах, они увидели на стенах царапины от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медведей. Тогда люди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ли, что на ровной поверхности можно нацарапать изображение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358246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ДРЕВНИЕ ЛЮДИ. НАСКАЛЬНЫЕ РИСУНКИ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00174"/>
            <a:ext cx="3143272" cy="5000660"/>
          </a:xfr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Около 5 тыс.лет назад в Египте были созданы первые письменные знаки –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иероглифы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«священные знаки». Иероглиф мог означать как целое слово, так и его часть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78581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ЕГИПЕТСКОЕ ИЕРОГЛИФИЧЕСКОЕ ПИСЬМО.</a:t>
            </a:r>
            <a:endParaRPr lang="ru-RU" sz="2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171451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214818"/>
            <a:ext cx="171451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71876"/>
            <a:ext cx="35719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214422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2857488" cy="5572140"/>
          </a:xfrm>
          <a:scene3d>
            <a:camera prst="orthographicFront"/>
            <a:lightRig rig="threePt" dir="t"/>
          </a:scene3d>
          <a:sp3d prstMaterial="flat"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мужчина</a:t>
            </a:r>
          </a:p>
          <a:p>
            <a:endParaRPr lang="ru-RU" dirty="0" smtClean="0"/>
          </a:p>
          <a:p>
            <a:r>
              <a:rPr lang="ru-RU" dirty="0" smtClean="0"/>
              <a:t>              женщина</a:t>
            </a:r>
          </a:p>
          <a:p>
            <a:endParaRPr lang="ru-RU" dirty="0" smtClean="0"/>
          </a:p>
          <a:p>
            <a:r>
              <a:rPr lang="ru-RU" dirty="0" smtClean="0"/>
              <a:t>              старик</a:t>
            </a:r>
          </a:p>
          <a:p>
            <a:endParaRPr lang="ru-RU" dirty="0" smtClean="0"/>
          </a:p>
          <a:p>
            <a:r>
              <a:rPr lang="ru-RU" dirty="0" smtClean="0"/>
              <a:t>              ходить</a:t>
            </a:r>
          </a:p>
          <a:p>
            <a:endParaRPr lang="ru-RU" dirty="0" smtClean="0"/>
          </a:p>
          <a:p>
            <a:r>
              <a:rPr lang="ru-RU" dirty="0" smtClean="0"/>
              <a:t>              смотреть</a:t>
            </a:r>
          </a:p>
          <a:p>
            <a:endParaRPr lang="ru-RU" dirty="0" smtClean="0"/>
          </a:p>
          <a:p>
            <a:r>
              <a:rPr lang="ru-RU" dirty="0" smtClean="0"/>
              <a:t>              скот</a:t>
            </a:r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3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ПРОЧТИ ЕГИПЕТСКИЕ ИЕРОГЛИФЫ!</a:t>
            </a:r>
            <a:endParaRPr lang="ru-RU" sz="36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000364" y="1285860"/>
            <a:ext cx="2643206" cy="557214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хлеб</a:t>
            </a:r>
          </a:p>
          <a:p>
            <a:endParaRPr lang="ru-RU" dirty="0" smtClean="0"/>
          </a:p>
          <a:p>
            <a:r>
              <a:rPr lang="ru-RU" dirty="0" smtClean="0"/>
              <a:t>              солнце</a:t>
            </a:r>
          </a:p>
          <a:p>
            <a:endParaRPr lang="ru-RU" dirty="0" smtClean="0"/>
          </a:p>
          <a:p>
            <a:r>
              <a:rPr lang="ru-RU" dirty="0" smtClean="0"/>
              <a:t>               рот</a:t>
            </a:r>
          </a:p>
          <a:p>
            <a:endParaRPr lang="ru-RU" dirty="0" smtClean="0"/>
          </a:p>
          <a:p>
            <a:r>
              <a:rPr lang="ru-RU" dirty="0" smtClean="0"/>
              <a:t>              дом</a:t>
            </a:r>
          </a:p>
          <a:p>
            <a:endParaRPr lang="ru-RU" dirty="0" smtClean="0"/>
          </a:p>
          <a:p>
            <a:r>
              <a:rPr lang="ru-RU" dirty="0" smtClean="0"/>
              <a:t>              пахать</a:t>
            </a:r>
          </a:p>
          <a:p>
            <a:r>
              <a:rPr lang="ru-RU" dirty="0" smtClean="0"/>
              <a:t>              землю</a:t>
            </a:r>
          </a:p>
          <a:p>
            <a:endParaRPr lang="ru-RU" dirty="0" smtClean="0"/>
          </a:p>
          <a:p>
            <a:r>
              <a:rPr lang="ru-RU" dirty="0" smtClean="0"/>
              <a:t>              дорога</a:t>
            </a:r>
          </a:p>
          <a:p>
            <a:endParaRPr lang="ru-RU" dirty="0" smtClean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785818" cy="82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14950"/>
            <a:ext cx="823917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786454"/>
            <a:ext cx="823917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357430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071942"/>
            <a:ext cx="785818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929198"/>
            <a:ext cx="785818" cy="72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786454"/>
            <a:ext cx="785818" cy="73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1500174"/>
            <a:ext cx="78581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3357562"/>
            <a:ext cx="1038231" cy="481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1571612"/>
            <a:ext cx="1038231" cy="481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1428736"/>
            <a:ext cx="78581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Содержимое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14422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00306"/>
            <a:ext cx="785818" cy="82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857496"/>
            <a:ext cx="823917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571744"/>
            <a:ext cx="823917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Содержимое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786190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3857628"/>
            <a:ext cx="785818" cy="72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Содержимое 13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857628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4429132"/>
            <a:ext cx="819155" cy="65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143512"/>
            <a:ext cx="819155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214950"/>
            <a:ext cx="785818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5214950"/>
            <a:ext cx="785818" cy="73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43570" y="1071546"/>
            <a:ext cx="3043230" cy="521497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Греки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заимство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вали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кийцев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слоговое письмо, но преобразовали его, создав первый в мире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алфавит.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Буквы передают уже не слово, а звуки речи. Греческий алфавит – «прадедушка» славянской азбуки!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64294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ДРЕВНЯЯ ГРЕЦИЯ. ПЕРВЫЙ АЛФАВИТ.</a:t>
            </a:r>
            <a:endParaRPr lang="ru-RU" sz="32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3171832" cy="27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вторая:</a:t>
            </a:r>
            <a:b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«Бессмертный след Кирилла и </a:t>
            </a:r>
            <a:r>
              <a:rPr lang="ru-RU" sz="31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Мефодия</a:t>
            </a:r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».</a:t>
            </a:r>
            <a:endParaRPr lang="ru-RU" sz="31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71942"/>
            <a:ext cx="31194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14327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3357586" cy="27860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357430"/>
            <a:ext cx="457203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1166</TotalTime>
  <Words>1024</Words>
  <Application>Microsoft Office PowerPoint</Application>
  <PresentationFormat>Экран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               А знаете ли вы, как    возникла русская  письменность?</vt:lpstr>
      <vt:lpstr>Содержание журнала:</vt:lpstr>
      <vt:lpstr>Страница первая:  «Дорога к письменности»</vt:lpstr>
      <vt:lpstr>ДРЕВНИЕ ЛЮДИ. НАСКАЛЬНЫЕ РИСУНКИ.</vt:lpstr>
      <vt:lpstr>ЕГИПЕТСКОЕ ИЕРОГЛИФИЧЕСКОЕ ПИСЬМО.</vt:lpstr>
      <vt:lpstr>ПРОЧТИ ЕГИПЕТСКИЕ ИЕРОГЛИФЫ!</vt:lpstr>
      <vt:lpstr>ДРЕВНЯЯ ГРЕЦИЯ. ПЕРВЫЙ АЛФАВИТ.</vt:lpstr>
      <vt:lpstr>Страница вторая: «Бессмертный след Кирилла и Мефодия».</vt:lpstr>
      <vt:lpstr>Солунские братья  Кирилл и Мефодий.</vt:lpstr>
      <vt:lpstr>Глаголица. Первая славянская азбука.</vt:lpstr>
      <vt:lpstr>Святые равноапостольные братья Кирилл и Мефодий.</vt:lpstr>
      <vt:lpstr>Страница третья: «Из жизни русского алфавита»</vt:lpstr>
      <vt:lpstr>Кириллица.  Вторая славянская азбука.</vt:lpstr>
      <vt:lpstr>«Тайный смысл  славянской азбуки»</vt:lpstr>
      <vt:lpstr>«Азбуку учат – во всю губу кричат!»</vt:lpstr>
      <vt:lpstr>Гражданская азбука Петра I. </vt:lpstr>
      <vt:lpstr>История одной буквы:                                буква </vt:lpstr>
      <vt:lpstr>Современный алфавит.</vt:lpstr>
      <vt:lpstr>«Ушедшие» буквы.</vt:lpstr>
      <vt:lpstr>История одной буквы:                          Буква </vt:lpstr>
      <vt:lpstr>Страница четвертая: «День славянской письменности и культуры»</vt:lpstr>
      <vt:lpstr>Празднование Дня славянской письменности в Болгарии.</vt:lpstr>
      <vt:lpstr>Празднование Дня славянской письменности в России.</vt:lpstr>
      <vt:lpstr>Памятники Кириллу и Мефодию.</vt:lpstr>
      <vt:lpstr>Эпилог: «А что же дальше?..»</vt:lpstr>
      <vt:lpstr>А. Ахматова о русской речи.</vt:lpstr>
      <vt:lpstr>Викторина: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d093</cp:lastModifiedBy>
  <cp:revision>120</cp:revision>
  <dcterms:created xsi:type="dcterms:W3CDTF">2011-05-13T09:21:52Z</dcterms:created>
  <dcterms:modified xsi:type="dcterms:W3CDTF">2018-05-18T05:51:50Z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1795921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